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3"/>
  </p:notesMasterIdLst>
  <p:sldIdLst>
    <p:sldId id="256" r:id="rId2"/>
    <p:sldId id="310" r:id="rId3"/>
    <p:sldId id="260" r:id="rId4"/>
    <p:sldId id="258" r:id="rId5"/>
    <p:sldId id="259" r:id="rId6"/>
    <p:sldId id="286" r:id="rId7"/>
    <p:sldId id="312" r:id="rId8"/>
    <p:sldId id="261" r:id="rId9"/>
    <p:sldId id="262" r:id="rId10"/>
    <p:sldId id="306" r:id="rId11"/>
    <p:sldId id="308" r:id="rId12"/>
    <p:sldId id="296" r:id="rId13"/>
    <p:sldId id="301" r:id="rId14"/>
    <p:sldId id="300" r:id="rId15"/>
    <p:sldId id="305" r:id="rId16"/>
    <p:sldId id="309" r:id="rId17"/>
    <p:sldId id="313" r:id="rId18"/>
    <p:sldId id="315" r:id="rId19"/>
    <p:sldId id="316" r:id="rId20"/>
    <p:sldId id="298" r:id="rId21"/>
    <p:sldId id="267"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30" autoAdjust="0"/>
    <p:restoredTop sz="85069" autoAdjust="0"/>
  </p:normalViewPr>
  <p:slideViewPr>
    <p:cSldViewPr snapToGrid="0">
      <p:cViewPr varScale="1">
        <p:scale>
          <a:sx n="52" d="100"/>
          <a:sy n="52" d="100"/>
        </p:scale>
        <p:origin x="80" y="1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4" Type="http://schemas.openxmlformats.org/officeDocument/2006/relationships/image" Target="../media/image6.svg"/></Relationships>
</file>

<file path=ppt/diagrams/_rels/drawing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4" Type="http://schemas.openxmlformats.org/officeDocument/2006/relationships/image" Target="../media/image6.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4C7FECA-C58D-46E5-B952-6C3C122748F3}"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B4A3D96B-0663-4DC4-8B87-6BE7500CFCCD}">
      <dgm:prSet/>
      <dgm:spPr/>
      <dgm:t>
        <a:bodyPr/>
        <a:lstStyle/>
        <a:p>
          <a:r>
            <a:rPr lang="en-US" b="1" dirty="0"/>
            <a:t>Mission: In 2006, an intra-governmental Working Group was established, focusing on health and wellness, job creation, workforce enrichment, legal and financial services, and benefits for Veterans. Over the years, this coalition has evolved into a referral and collaboration network that gets Veterans and their families the services and supports that they need and reduces red tape.­­  Governor Cooper is supportive of the initiatives undertaken by the Working Group.</a:t>
          </a:r>
          <a:endParaRPr lang="en-US" dirty="0"/>
        </a:p>
      </dgm:t>
    </dgm:pt>
    <dgm:pt modelId="{50DAA459-ACD8-447B-B01D-AF8924B2B442}" type="parTrans" cxnId="{AE373AB4-6C2C-4E40-AD5B-31E29AE0CC72}">
      <dgm:prSet/>
      <dgm:spPr/>
      <dgm:t>
        <a:bodyPr/>
        <a:lstStyle/>
        <a:p>
          <a:endParaRPr lang="en-US"/>
        </a:p>
      </dgm:t>
    </dgm:pt>
    <dgm:pt modelId="{3D322CB7-D820-48E3-ACB0-2C8AF9D69696}" type="sibTrans" cxnId="{AE373AB4-6C2C-4E40-AD5B-31E29AE0CC72}">
      <dgm:prSet/>
      <dgm:spPr/>
      <dgm:t>
        <a:bodyPr/>
        <a:lstStyle/>
        <a:p>
          <a:endParaRPr lang="en-US"/>
        </a:p>
      </dgm:t>
    </dgm:pt>
    <dgm:pt modelId="{5EDBEBC5-4C70-48DE-B3E1-0739ADE7B1D5}">
      <dgm:prSet/>
      <dgm:spPr/>
      <dgm:t>
        <a:bodyPr/>
        <a:lstStyle/>
        <a:p>
          <a:r>
            <a:rPr lang="en-US" b="1" dirty="0"/>
            <a:t>Vision:</a:t>
          </a:r>
          <a:r>
            <a:rPr lang="en-US" b="1" i="1" dirty="0"/>
            <a:t> The North Carolina Governor’s Working Group [NCGWG] is charged with facilitating collaboration and coordination among ALL Federal, state and local agency partners that touch a Veteran’s life in the state of North Carolina. In short, the “Working Group” is making government work for our Veterans, Service Members, and their families</a:t>
          </a:r>
          <a:r>
            <a:rPr lang="en-US" b="1" dirty="0"/>
            <a:t>.</a:t>
          </a:r>
          <a:endParaRPr lang="en-US" dirty="0"/>
        </a:p>
      </dgm:t>
    </dgm:pt>
    <dgm:pt modelId="{E484ADE7-A79D-43F4-82F3-4446A92E53B1}" type="parTrans" cxnId="{DB18D6E4-E008-4B05-AA03-A4D21C251F53}">
      <dgm:prSet/>
      <dgm:spPr/>
      <dgm:t>
        <a:bodyPr/>
        <a:lstStyle/>
        <a:p>
          <a:endParaRPr lang="en-US"/>
        </a:p>
      </dgm:t>
    </dgm:pt>
    <dgm:pt modelId="{DCB42CE1-10F5-4BC8-A984-60F3FE791CDC}" type="sibTrans" cxnId="{DB18D6E4-E008-4B05-AA03-A4D21C251F53}">
      <dgm:prSet/>
      <dgm:spPr/>
      <dgm:t>
        <a:bodyPr/>
        <a:lstStyle/>
        <a:p>
          <a:endParaRPr lang="en-US"/>
        </a:p>
      </dgm:t>
    </dgm:pt>
    <dgm:pt modelId="{BC6EC968-0289-4073-B43F-58325C1B24AD}" type="pres">
      <dgm:prSet presAssocID="{44C7FECA-C58D-46E5-B952-6C3C122748F3}" presName="root" presStyleCnt="0">
        <dgm:presLayoutVars>
          <dgm:dir/>
          <dgm:resizeHandles val="exact"/>
        </dgm:presLayoutVars>
      </dgm:prSet>
      <dgm:spPr/>
    </dgm:pt>
    <dgm:pt modelId="{3947F352-0E74-4F2B-8713-9479A99B938D}" type="pres">
      <dgm:prSet presAssocID="{B4A3D96B-0663-4DC4-8B87-6BE7500CFCCD}" presName="compNode" presStyleCnt="0"/>
      <dgm:spPr/>
    </dgm:pt>
    <dgm:pt modelId="{BBEECE04-FC50-4484-BA80-6D51C3C23887}" type="pres">
      <dgm:prSet presAssocID="{B4A3D96B-0663-4DC4-8B87-6BE7500CFCCD}" presName="bgRect" presStyleLbl="bgShp" presStyleIdx="0" presStyleCnt="2"/>
      <dgm:spPr/>
    </dgm:pt>
    <dgm:pt modelId="{97187778-FC41-4A8B-8B83-EF60A608464D}" type="pres">
      <dgm:prSet presAssocID="{B4A3D96B-0663-4DC4-8B87-6BE7500CFCCD}"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onnections"/>
        </a:ext>
      </dgm:extLst>
    </dgm:pt>
    <dgm:pt modelId="{46839351-6F6D-416C-94A4-12BCC5559254}" type="pres">
      <dgm:prSet presAssocID="{B4A3D96B-0663-4DC4-8B87-6BE7500CFCCD}" presName="spaceRect" presStyleCnt="0"/>
      <dgm:spPr/>
    </dgm:pt>
    <dgm:pt modelId="{7221955B-24CB-4E02-BC48-B8D06385828C}" type="pres">
      <dgm:prSet presAssocID="{B4A3D96B-0663-4DC4-8B87-6BE7500CFCCD}" presName="parTx" presStyleLbl="revTx" presStyleIdx="0" presStyleCnt="2">
        <dgm:presLayoutVars>
          <dgm:chMax val="0"/>
          <dgm:chPref val="0"/>
        </dgm:presLayoutVars>
      </dgm:prSet>
      <dgm:spPr/>
    </dgm:pt>
    <dgm:pt modelId="{DF8627B0-0282-4EDF-8B1A-4A1105CA0D16}" type="pres">
      <dgm:prSet presAssocID="{3D322CB7-D820-48E3-ACB0-2C8AF9D69696}" presName="sibTrans" presStyleCnt="0"/>
      <dgm:spPr/>
    </dgm:pt>
    <dgm:pt modelId="{6866D0F7-3D66-42B1-9E7F-A9C9672EBB93}" type="pres">
      <dgm:prSet presAssocID="{5EDBEBC5-4C70-48DE-B3E1-0739ADE7B1D5}" presName="compNode" presStyleCnt="0"/>
      <dgm:spPr/>
    </dgm:pt>
    <dgm:pt modelId="{D7A3E87B-B519-4349-9C3B-CCB24558BB42}" type="pres">
      <dgm:prSet presAssocID="{5EDBEBC5-4C70-48DE-B3E1-0739ADE7B1D5}" presName="bgRect" presStyleLbl="bgShp" presStyleIdx="1" presStyleCnt="2"/>
      <dgm:spPr/>
    </dgm:pt>
    <dgm:pt modelId="{FD04E29F-35A3-43E8-8A35-0D4406833112}" type="pres">
      <dgm:prSet presAssocID="{5EDBEBC5-4C70-48DE-B3E1-0739ADE7B1D5}"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User Network"/>
        </a:ext>
      </dgm:extLst>
    </dgm:pt>
    <dgm:pt modelId="{20FE729F-82D8-43A6-9988-7C61BC83847F}" type="pres">
      <dgm:prSet presAssocID="{5EDBEBC5-4C70-48DE-B3E1-0739ADE7B1D5}" presName="spaceRect" presStyleCnt="0"/>
      <dgm:spPr/>
    </dgm:pt>
    <dgm:pt modelId="{D8F881B5-DA72-4AD9-99B7-392287A1D7D6}" type="pres">
      <dgm:prSet presAssocID="{5EDBEBC5-4C70-48DE-B3E1-0739ADE7B1D5}" presName="parTx" presStyleLbl="revTx" presStyleIdx="1" presStyleCnt="2">
        <dgm:presLayoutVars>
          <dgm:chMax val="0"/>
          <dgm:chPref val="0"/>
        </dgm:presLayoutVars>
      </dgm:prSet>
      <dgm:spPr/>
    </dgm:pt>
  </dgm:ptLst>
  <dgm:cxnLst>
    <dgm:cxn modelId="{1A883112-1C8B-45FB-9669-050A3A8CF51B}" type="presOf" srcId="{44C7FECA-C58D-46E5-B952-6C3C122748F3}" destId="{BC6EC968-0289-4073-B43F-58325C1B24AD}" srcOrd="0" destOrd="0" presId="urn:microsoft.com/office/officeart/2018/2/layout/IconVerticalSolidList"/>
    <dgm:cxn modelId="{3FB18A3F-FE32-45C5-8D1E-F22FC1DF71D6}" type="presOf" srcId="{B4A3D96B-0663-4DC4-8B87-6BE7500CFCCD}" destId="{7221955B-24CB-4E02-BC48-B8D06385828C}" srcOrd="0" destOrd="0" presId="urn:microsoft.com/office/officeart/2018/2/layout/IconVerticalSolidList"/>
    <dgm:cxn modelId="{F12DE98D-0DF7-4698-99CA-8A599D239756}" type="presOf" srcId="{5EDBEBC5-4C70-48DE-B3E1-0739ADE7B1D5}" destId="{D8F881B5-DA72-4AD9-99B7-392287A1D7D6}" srcOrd="0" destOrd="0" presId="urn:microsoft.com/office/officeart/2018/2/layout/IconVerticalSolidList"/>
    <dgm:cxn modelId="{AE373AB4-6C2C-4E40-AD5B-31E29AE0CC72}" srcId="{44C7FECA-C58D-46E5-B952-6C3C122748F3}" destId="{B4A3D96B-0663-4DC4-8B87-6BE7500CFCCD}" srcOrd="0" destOrd="0" parTransId="{50DAA459-ACD8-447B-B01D-AF8924B2B442}" sibTransId="{3D322CB7-D820-48E3-ACB0-2C8AF9D69696}"/>
    <dgm:cxn modelId="{DB18D6E4-E008-4B05-AA03-A4D21C251F53}" srcId="{44C7FECA-C58D-46E5-B952-6C3C122748F3}" destId="{5EDBEBC5-4C70-48DE-B3E1-0739ADE7B1D5}" srcOrd="1" destOrd="0" parTransId="{E484ADE7-A79D-43F4-82F3-4446A92E53B1}" sibTransId="{DCB42CE1-10F5-4BC8-A984-60F3FE791CDC}"/>
    <dgm:cxn modelId="{0D24B68A-53F4-43FC-BB02-FCACA7851B41}" type="presParOf" srcId="{BC6EC968-0289-4073-B43F-58325C1B24AD}" destId="{3947F352-0E74-4F2B-8713-9479A99B938D}" srcOrd="0" destOrd="0" presId="urn:microsoft.com/office/officeart/2018/2/layout/IconVerticalSolidList"/>
    <dgm:cxn modelId="{687799E5-83E9-4EFF-ADD9-959429F24D6C}" type="presParOf" srcId="{3947F352-0E74-4F2B-8713-9479A99B938D}" destId="{BBEECE04-FC50-4484-BA80-6D51C3C23887}" srcOrd="0" destOrd="0" presId="urn:microsoft.com/office/officeart/2018/2/layout/IconVerticalSolidList"/>
    <dgm:cxn modelId="{77B2E5B4-788D-469E-8E79-6FDD149FC900}" type="presParOf" srcId="{3947F352-0E74-4F2B-8713-9479A99B938D}" destId="{97187778-FC41-4A8B-8B83-EF60A608464D}" srcOrd="1" destOrd="0" presId="urn:microsoft.com/office/officeart/2018/2/layout/IconVerticalSolidList"/>
    <dgm:cxn modelId="{500F65B4-D981-498A-A1EC-B71721B408EA}" type="presParOf" srcId="{3947F352-0E74-4F2B-8713-9479A99B938D}" destId="{46839351-6F6D-416C-94A4-12BCC5559254}" srcOrd="2" destOrd="0" presId="urn:microsoft.com/office/officeart/2018/2/layout/IconVerticalSolidList"/>
    <dgm:cxn modelId="{E77BA52E-5FCD-4C0A-B58E-12F714FCE964}" type="presParOf" srcId="{3947F352-0E74-4F2B-8713-9479A99B938D}" destId="{7221955B-24CB-4E02-BC48-B8D06385828C}" srcOrd="3" destOrd="0" presId="urn:microsoft.com/office/officeart/2018/2/layout/IconVerticalSolidList"/>
    <dgm:cxn modelId="{B4CF8188-0CE1-4F2F-860A-990BCE85CF17}" type="presParOf" srcId="{BC6EC968-0289-4073-B43F-58325C1B24AD}" destId="{DF8627B0-0282-4EDF-8B1A-4A1105CA0D16}" srcOrd="1" destOrd="0" presId="urn:microsoft.com/office/officeart/2018/2/layout/IconVerticalSolidList"/>
    <dgm:cxn modelId="{EDE2E0DE-BEDA-48F7-A321-BC659F3CC23A}" type="presParOf" srcId="{BC6EC968-0289-4073-B43F-58325C1B24AD}" destId="{6866D0F7-3D66-42B1-9E7F-A9C9672EBB93}" srcOrd="2" destOrd="0" presId="urn:microsoft.com/office/officeart/2018/2/layout/IconVerticalSolidList"/>
    <dgm:cxn modelId="{BCF5B5E3-3DAB-43C3-9B66-B67D939A212E}" type="presParOf" srcId="{6866D0F7-3D66-42B1-9E7F-A9C9672EBB93}" destId="{D7A3E87B-B519-4349-9C3B-CCB24558BB42}" srcOrd="0" destOrd="0" presId="urn:microsoft.com/office/officeart/2018/2/layout/IconVerticalSolidList"/>
    <dgm:cxn modelId="{737CFC8F-9747-4DD2-ABB2-FDAFE9AA718F}" type="presParOf" srcId="{6866D0F7-3D66-42B1-9E7F-A9C9672EBB93}" destId="{FD04E29F-35A3-43E8-8A35-0D4406833112}" srcOrd="1" destOrd="0" presId="urn:microsoft.com/office/officeart/2018/2/layout/IconVerticalSolidList"/>
    <dgm:cxn modelId="{E67E046E-DA1C-408D-A802-00DB505CD3CA}" type="presParOf" srcId="{6866D0F7-3D66-42B1-9E7F-A9C9672EBB93}" destId="{20FE729F-82D8-43A6-9988-7C61BC83847F}" srcOrd="2" destOrd="0" presId="urn:microsoft.com/office/officeart/2018/2/layout/IconVerticalSolidList"/>
    <dgm:cxn modelId="{66205AA5-D26C-4FFC-B606-895BE70080A9}" type="presParOf" srcId="{6866D0F7-3D66-42B1-9E7F-A9C9672EBB93}" destId="{D8F881B5-DA72-4AD9-99B7-392287A1D7D6}"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A00908C-0992-418F-ADF1-0CE8011C70A8}" type="doc">
      <dgm:prSet loTypeId="urn:microsoft.com/office/officeart/2016/7/layout/RepeatingBendingProcessNew" loCatId="process" qsTypeId="urn:microsoft.com/office/officeart/2005/8/quickstyle/simple1" qsCatId="simple" csTypeId="urn:microsoft.com/office/officeart/2005/8/colors/colorful1" csCatId="colorful" phldr="1"/>
      <dgm:spPr/>
      <dgm:t>
        <a:bodyPr/>
        <a:lstStyle/>
        <a:p>
          <a:endParaRPr lang="en-US"/>
        </a:p>
      </dgm:t>
    </dgm:pt>
    <dgm:pt modelId="{AC9B2116-8906-4041-9662-4698CA2D4C08}">
      <dgm:prSet phldrT="[Text]"/>
      <dgm:spPr/>
      <dgm:t>
        <a:bodyPr/>
        <a:lstStyle/>
        <a:p>
          <a:r>
            <a:rPr lang="en-US"/>
            <a:t>Spreading the Work  and Knowledge</a:t>
          </a:r>
        </a:p>
      </dgm:t>
    </dgm:pt>
    <dgm:pt modelId="{2ED89675-4FA8-4F70-95CA-A29CFA7BCC0F}" type="parTrans" cxnId="{279D8B4A-96B2-40B6-A7A1-38C3724C9003}">
      <dgm:prSet/>
      <dgm:spPr/>
      <dgm:t>
        <a:bodyPr/>
        <a:lstStyle/>
        <a:p>
          <a:endParaRPr lang="en-US"/>
        </a:p>
      </dgm:t>
    </dgm:pt>
    <dgm:pt modelId="{9E634F1C-20E3-4508-A293-0013C103312A}" type="sibTrans" cxnId="{279D8B4A-96B2-40B6-A7A1-38C3724C9003}">
      <dgm:prSet/>
      <dgm:spPr/>
      <dgm:t>
        <a:bodyPr/>
        <a:lstStyle/>
        <a:p>
          <a:endParaRPr lang="en-US"/>
        </a:p>
      </dgm:t>
    </dgm:pt>
    <dgm:pt modelId="{FD1C90DE-9341-4E3E-9148-3B25B6B200E1}">
      <dgm:prSet/>
      <dgm:spPr/>
      <dgm:t>
        <a:bodyPr/>
        <a:lstStyle/>
        <a:p>
          <a:r>
            <a:rPr lang="en-US"/>
            <a:t>1 Steering Committee covering the State of NC</a:t>
          </a:r>
        </a:p>
      </dgm:t>
    </dgm:pt>
    <dgm:pt modelId="{2D9B7C48-FCA6-4B91-B1A1-CBF5B78354C1}" type="parTrans" cxnId="{62343019-6F13-4098-B3A6-625B0212C885}">
      <dgm:prSet/>
      <dgm:spPr/>
      <dgm:t>
        <a:bodyPr/>
        <a:lstStyle/>
        <a:p>
          <a:endParaRPr lang="en-US"/>
        </a:p>
      </dgm:t>
    </dgm:pt>
    <dgm:pt modelId="{E64B6322-C88E-4E3D-B85B-CF40DC5C8F0D}" type="sibTrans" cxnId="{62343019-6F13-4098-B3A6-625B0212C885}">
      <dgm:prSet/>
      <dgm:spPr/>
      <dgm:t>
        <a:bodyPr/>
        <a:lstStyle/>
        <a:p>
          <a:endParaRPr lang="en-US"/>
        </a:p>
      </dgm:t>
    </dgm:pt>
    <dgm:pt modelId="{D569480A-F5AD-4AA3-AA47-38A20353D05E}">
      <dgm:prSet/>
      <dgm:spPr/>
      <dgm:t>
        <a:bodyPr/>
        <a:lstStyle/>
        <a:p>
          <a:r>
            <a:rPr lang="en-US"/>
            <a:t>4 Regions with their own Planning Committee</a:t>
          </a:r>
        </a:p>
      </dgm:t>
    </dgm:pt>
    <dgm:pt modelId="{0EBD140F-A42A-4D52-9ED7-8B0712E0A65E}" type="parTrans" cxnId="{E7974A55-C934-4989-99F2-9E50B0DF78F6}">
      <dgm:prSet/>
      <dgm:spPr/>
      <dgm:t>
        <a:bodyPr/>
        <a:lstStyle/>
        <a:p>
          <a:endParaRPr lang="en-US"/>
        </a:p>
      </dgm:t>
    </dgm:pt>
    <dgm:pt modelId="{BEC68FB9-F6CC-4367-B94B-D996A2B1FABD}" type="sibTrans" cxnId="{E7974A55-C934-4989-99F2-9E50B0DF78F6}">
      <dgm:prSet/>
      <dgm:spPr/>
      <dgm:t>
        <a:bodyPr/>
        <a:lstStyle/>
        <a:p>
          <a:endParaRPr lang="en-US"/>
        </a:p>
      </dgm:t>
    </dgm:pt>
    <dgm:pt modelId="{5E17D639-5777-4D4D-8F32-CC835ED07526}">
      <dgm:prSet/>
      <dgm:spPr/>
      <dgm:t>
        <a:bodyPr/>
        <a:lstStyle/>
        <a:p>
          <a:r>
            <a:rPr lang="en-US" dirty="0"/>
            <a:t>Community Colleges, Public and Private Universities,  and other stakeholders</a:t>
          </a:r>
        </a:p>
      </dgm:t>
    </dgm:pt>
    <dgm:pt modelId="{24EC3EE6-D742-4155-B352-0593338E0046}" type="parTrans" cxnId="{4383E3E9-EA40-45F9-B7DA-C78289CA17DD}">
      <dgm:prSet/>
      <dgm:spPr/>
      <dgm:t>
        <a:bodyPr/>
        <a:lstStyle/>
        <a:p>
          <a:endParaRPr lang="en-US"/>
        </a:p>
      </dgm:t>
    </dgm:pt>
    <dgm:pt modelId="{DBB48D73-2A96-4E92-9B2B-58C9894429E0}" type="sibTrans" cxnId="{4383E3E9-EA40-45F9-B7DA-C78289CA17DD}">
      <dgm:prSet/>
      <dgm:spPr/>
      <dgm:t>
        <a:bodyPr/>
        <a:lstStyle/>
        <a:p>
          <a:endParaRPr lang="en-US"/>
        </a:p>
      </dgm:t>
    </dgm:pt>
    <dgm:pt modelId="{88284778-B55C-4D3C-8D9B-C3161EDBC1B0}">
      <dgm:prSet/>
      <dgm:spPr/>
      <dgm:t>
        <a:bodyPr/>
        <a:lstStyle/>
        <a:p>
          <a:r>
            <a:rPr lang="en-US" dirty="0"/>
            <a:t>Behavioral Health Topics in All Regions</a:t>
          </a:r>
        </a:p>
      </dgm:t>
    </dgm:pt>
    <dgm:pt modelId="{88D25681-2BBC-426D-B5F0-6A2A8FAA7B77}" type="parTrans" cxnId="{D784486B-415F-45E5-829E-B03A08DCF69E}">
      <dgm:prSet/>
      <dgm:spPr/>
      <dgm:t>
        <a:bodyPr/>
        <a:lstStyle/>
        <a:p>
          <a:endParaRPr lang="en-US"/>
        </a:p>
      </dgm:t>
    </dgm:pt>
    <dgm:pt modelId="{62155776-437C-40BC-83F8-CEC4595C07E4}" type="sibTrans" cxnId="{D784486B-415F-45E5-829E-B03A08DCF69E}">
      <dgm:prSet/>
      <dgm:spPr/>
      <dgm:t>
        <a:bodyPr/>
        <a:lstStyle/>
        <a:p>
          <a:endParaRPr lang="en-US"/>
        </a:p>
      </dgm:t>
    </dgm:pt>
    <dgm:pt modelId="{39612619-A324-464C-A59B-33CC9579792D}" type="pres">
      <dgm:prSet presAssocID="{0A00908C-0992-418F-ADF1-0CE8011C70A8}" presName="Name0" presStyleCnt="0">
        <dgm:presLayoutVars>
          <dgm:dir/>
          <dgm:resizeHandles val="exact"/>
        </dgm:presLayoutVars>
      </dgm:prSet>
      <dgm:spPr/>
    </dgm:pt>
    <dgm:pt modelId="{7DBBADDC-D00B-4ACE-A5BA-477B6C4F9126}" type="pres">
      <dgm:prSet presAssocID="{AC9B2116-8906-4041-9662-4698CA2D4C08}" presName="node" presStyleLbl="node1" presStyleIdx="0" presStyleCnt="5">
        <dgm:presLayoutVars>
          <dgm:bulletEnabled val="1"/>
        </dgm:presLayoutVars>
      </dgm:prSet>
      <dgm:spPr/>
    </dgm:pt>
    <dgm:pt modelId="{93C82775-E94F-477F-BED1-B0AEE9DAFAE8}" type="pres">
      <dgm:prSet presAssocID="{9E634F1C-20E3-4508-A293-0013C103312A}" presName="sibTrans" presStyleLbl="sibTrans1D1" presStyleIdx="0" presStyleCnt="4"/>
      <dgm:spPr/>
    </dgm:pt>
    <dgm:pt modelId="{C29A3711-0CC5-4FE0-9FD5-D9637E96FE27}" type="pres">
      <dgm:prSet presAssocID="{9E634F1C-20E3-4508-A293-0013C103312A}" presName="connectorText" presStyleLbl="sibTrans1D1" presStyleIdx="0" presStyleCnt="4"/>
      <dgm:spPr/>
    </dgm:pt>
    <dgm:pt modelId="{2B046095-6928-41CE-B1E6-50E195D06571}" type="pres">
      <dgm:prSet presAssocID="{FD1C90DE-9341-4E3E-9148-3B25B6B200E1}" presName="node" presStyleLbl="node1" presStyleIdx="1" presStyleCnt="5">
        <dgm:presLayoutVars>
          <dgm:bulletEnabled val="1"/>
        </dgm:presLayoutVars>
      </dgm:prSet>
      <dgm:spPr/>
    </dgm:pt>
    <dgm:pt modelId="{57DFE070-FC5C-4108-9F36-8401AD7E2C39}" type="pres">
      <dgm:prSet presAssocID="{E64B6322-C88E-4E3D-B85B-CF40DC5C8F0D}" presName="sibTrans" presStyleLbl="sibTrans1D1" presStyleIdx="1" presStyleCnt="4"/>
      <dgm:spPr/>
    </dgm:pt>
    <dgm:pt modelId="{1C8CF8A2-D95B-4C1F-964F-D3C4201C571B}" type="pres">
      <dgm:prSet presAssocID="{E64B6322-C88E-4E3D-B85B-CF40DC5C8F0D}" presName="connectorText" presStyleLbl="sibTrans1D1" presStyleIdx="1" presStyleCnt="4"/>
      <dgm:spPr/>
    </dgm:pt>
    <dgm:pt modelId="{E99E0371-FE3A-4092-A60B-4F5C66415469}" type="pres">
      <dgm:prSet presAssocID="{D569480A-F5AD-4AA3-AA47-38A20353D05E}" presName="node" presStyleLbl="node1" presStyleIdx="2" presStyleCnt="5">
        <dgm:presLayoutVars>
          <dgm:bulletEnabled val="1"/>
        </dgm:presLayoutVars>
      </dgm:prSet>
      <dgm:spPr/>
    </dgm:pt>
    <dgm:pt modelId="{A882E051-9E1F-44B1-9C70-DBC5EE9449B6}" type="pres">
      <dgm:prSet presAssocID="{BEC68FB9-F6CC-4367-B94B-D996A2B1FABD}" presName="sibTrans" presStyleLbl="sibTrans1D1" presStyleIdx="2" presStyleCnt="4"/>
      <dgm:spPr/>
    </dgm:pt>
    <dgm:pt modelId="{FA474B7C-73CA-400E-93EA-C87FD6D6ED7D}" type="pres">
      <dgm:prSet presAssocID="{BEC68FB9-F6CC-4367-B94B-D996A2B1FABD}" presName="connectorText" presStyleLbl="sibTrans1D1" presStyleIdx="2" presStyleCnt="4"/>
      <dgm:spPr/>
    </dgm:pt>
    <dgm:pt modelId="{A2F2FB53-AD07-4DCC-BD3B-99F78B1A065A}" type="pres">
      <dgm:prSet presAssocID="{5E17D639-5777-4D4D-8F32-CC835ED07526}" presName="node" presStyleLbl="node1" presStyleIdx="3" presStyleCnt="5">
        <dgm:presLayoutVars>
          <dgm:bulletEnabled val="1"/>
        </dgm:presLayoutVars>
      </dgm:prSet>
      <dgm:spPr/>
    </dgm:pt>
    <dgm:pt modelId="{6D225B0D-3053-4E8A-BD7D-F94A9FD288F6}" type="pres">
      <dgm:prSet presAssocID="{DBB48D73-2A96-4E92-9B2B-58C9894429E0}" presName="sibTrans" presStyleLbl="sibTrans1D1" presStyleIdx="3" presStyleCnt="4"/>
      <dgm:spPr/>
    </dgm:pt>
    <dgm:pt modelId="{E9C5FE55-A965-4ABD-BC13-5F0E4CBBC55D}" type="pres">
      <dgm:prSet presAssocID="{DBB48D73-2A96-4E92-9B2B-58C9894429E0}" presName="connectorText" presStyleLbl="sibTrans1D1" presStyleIdx="3" presStyleCnt="4"/>
      <dgm:spPr/>
    </dgm:pt>
    <dgm:pt modelId="{F4E081E9-20B7-4340-A1EF-148F40489BB4}" type="pres">
      <dgm:prSet presAssocID="{88284778-B55C-4D3C-8D9B-C3161EDBC1B0}" presName="node" presStyleLbl="node1" presStyleIdx="4" presStyleCnt="5">
        <dgm:presLayoutVars>
          <dgm:bulletEnabled val="1"/>
        </dgm:presLayoutVars>
      </dgm:prSet>
      <dgm:spPr/>
    </dgm:pt>
  </dgm:ptLst>
  <dgm:cxnLst>
    <dgm:cxn modelId="{62343019-6F13-4098-B3A6-625B0212C885}" srcId="{0A00908C-0992-418F-ADF1-0CE8011C70A8}" destId="{FD1C90DE-9341-4E3E-9148-3B25B6B200E1}" srcOrd="1" destOrd="0" parTransId="{2D9B7C48-FCA6-4B91-B1A1-CBF5B78354C1}" sibTransId="{E64B6322-C88E-4E3D-B85B-CF40DC5C8F0D}"/>
    <dgm:cxn modelId="{6BD2172F-2359-4298-8385-67DF4F16F405}" type="presOf" srcId="{9E634F1C-20E3-4508-A293-0013C103312A}" destId="{C29A3711-0CC5-4FE0-9FD5-D9637E96FE27}" srcOrd="1" destOrd="0" presId="urn:microsoft.com/office/officeart/2016/7/layout/RepeatingBendingProcessNew"/>
    <dgm:cxn modelId="{F124CF37-8ACB-430F-ACB0-69B18829A013}" type="presOf" srcId="{DBB48D73-2A96-4E92-9B2B-58C9894429E0}" destId="{E9C5FE55-A965-4ABD-BC13-5F0E4CBBC55D}" srcOrd="1" destOrd="0" presId="urn:microsoft.com/office/officeart/2016/7/layout/RepeatingBendingProcessNew"/>
    <dgm:cxn modelId="{279D8B4A-96B2-40B6-A7A1-38C3724C9003}" srcId="{0A00908C-0992-418F-ADF1-0CE8011C70A8}" destId="{AC9B2116-8906-4041-9662-4698CA2D4C08}" srcOrd="0" destOrd="0" parTransId="{2ED89675-4FA8-4F70-95CA-A29CFA7BCC0F}" sibTransId="{9E634F1C-20E3-4508-A293-0013C103312A}"/>
    <dgm:cxn modelId="{D784486B-415F-45E5-829E-B03A08DCF69E}" srcId="{0A00908C-0992-418F-ADF1-0CE8011C70A8}" destId="{88284778-B55C-4D3C-8D9B-C3161EDBC1B0}" srcOrd="4" destOrd="0" parTransId="{88D25681-2BBC-426D-B5F0-6A2A8FAA7B77}" sibTransId="{62155776-437C-40BC-83F8-CEC4595C07E4}"/>
    <dgm:cxn modelId="{7BA7F351-11BD-4A92-B93A-E8756F05377B}" type="presOf" srcId="{E64B6322-C88E-4E3D-B85B-CF40DC5C8F0D}" destId="{1C8CF8A2-D95B-4C1F-964F-D3C4201C571B}" srcOrd="1" destOrd="0" presId="urn:microsoft.com/office/officeart/2016/7/layout/RepeatingBendingProcessNew"/>
    <dgm:cxn modelId="{E7974A55-C934-4989-99F2-9E50B0DF78F6}" srcId="{0A00908C-0992-418F-ADF1-0CE8011C70A8}" destId="{D569480A-F5AD-4AA3-AA47-38A20353D05E}" srcOrd="2" destOrd="0" parTransId="{0EBD140F-A42A-4D52-9ED7-8B0712E0A65E}" sibTransId="{BEC68FB9-F6CC-4367-B94B-D996A2B1FABD}"/>
    <dgm:cxn modelId="{CCF5967C-BB6C-44AA-A71C-612145AD463F}" type="presOf" srcId="{5E17D639-5777-4D4D-8F32-CC835ED07526}" destId="{A2F2FB53-AD07-4DCC-BD3B-99F78B1A065A}" srcOrd="0" destOrd="0" presId="urn:microsoft.com/office/officeart/2016/7/layout/RepeatingBendingProcessNew"/>
    <dgm:cxn modelId="{3CE20288-8AA5-4FB5-8DC0-2509C33249B0}" type="presOf" srcId="{FD1C90DE-9341-4E3E-9148-3B25B6B200E1}" destId="{2B046095-6928-41CE-B1E6-50E195D06571}" srcOrd="0" destOrd="0" presId="urn:microsoft.com/office/officeart/2016/7/layout/RepeatingBendingProcessNew"/>
    <dgm:cxn modelId="{FF3F6794-F816-4DE8-89DE-109E4380B9E3}" type="presOf" srcId="{0A00908C-0992-418F-ADF1-0CE8011C70A8}" destId="{39612619-A324-464C-A59B-33CC9579792D}" srcOrd="0" destOrd="0" presId="urn:microsoft.com/office/officeart/2016/7/layout/RepeatingBendingProcessNew"/>
    <dgm:cxn modelId="{448D1E9B-91D6-45DA-8E84-0B1A65C09341}" type="presOf" srcId="{BEC68FB9-F6CC-4367-B94B-D996A2B1FABD}" destId="{A882E051-9E1F-44B1-9C70-DBC5EE9449B6}" srcOrd="0" destOrd="0" presId="urn:microsoft.com/office/officeart/2016/7/layout/RepeatingBendingProcessNew"/>
    <dgm:cxn modelId="{C6B69E9E-2467-4414-B039-101477527950}" type="presOf" srcId="{DBB48D73-2A96-4E92-9B2B-58C9894429E0}" destId="{6D225B0D-3053-4E8A-BD7D-F94A9FD288F6}" srcOrd="0" destOrd="0" presId="urn:microsoft.com/office/officeart/2016/7/layout/RepeatingBendingProcessNew"/>
    <dgm:cxn modelId="{D44A38B5-7456-491D-B286-F7C262799334}" type="presOf" srcId="{9E634F1C-20E3-4508-A293-0013C103312A}" destId="{93C82775-E94F-477F-BED1-B0AEE9DAFAE8}" srcOrd="0" destOrd="0" presId="urn:microsoft.com/office/officeart/2016/7/layout/RepeatingBendingProcessNew"/>
    <dgm:cxn modelId="{790A71B5-5500-4B95-838E-31E70DBC4A29}" type="presOf" srcId="{88284778-B55C-4D3C-8D9B-C3161EDBC1B0}" destId="{F4E081E9-20B7-4340-A1EF-148F40489BB4}" srcOrd="0" destOrd="0" presId="urn:microsoft.com/office/officeart/2016/7/layout/RepeatingBendingProcessNew"/>
    <dgm:cxn modelId="{F39BC7B5-9CE0-440B-83B2-7C801F5AE3EC}" type="presOf" srcId="{AC9B2116-8906-4041-9662-4698CA2D4C08}" destId="{7DBBADDC-D00B-4ACE-A5BA-477B6C4F9126}" srcOrd="0" destOrd="0" presId="urn:microsoft.com/office/officeart/2016/7/layout/RepeatingBendingProcessNew"/>
    <dgm:cxn modelId="{A97A35D1-A4E6-4F42-9779-C6A99A7B9B33}" type="presOf" srcId="{E64B6322-C88E-4E3D-B85B-CF40DC5C8F0D}" destId="{57DFE070-FC5C-4108-9F36-8401AD7E2C39}" srcOrd="0" destOrd="0" presId="urn:microsoft.com/office/officeart/2016/7/layout/RepeatingBendingProcessNew"/>
    <dgm:cxn modelId="{E87364DD-FD47-4455-A87E-A9BC0B612007}" type="presOf" srcId="{D569480A-F5AD-4AA3-AA47-38A20353D05E}" destId="{E99E0371-FE3A-4092-A60B-4F5C66415469}" srcOrd="0" destOrd="0" presId="urn:microsoft.com/office/officeart/2016/7/layout/RepeatingBendingProcessNew"/>
    <dgm:cxn modelId="{4383E3E9-EA40-45F9-B7DA-C78289CA17DD}" srcId="{0A00908C-0992-418F-ADF1-0CE8011C70A8}" destId="{5E17D639-5777-4D4D-8F32-CC835ED07526}" srcOrd="3" destOrd="0" parTransId="{24EC3EE6-D742-4155-B352-0593338E0046}" sibTransId="{DBB48D73-2A96-4E92-9B2B-58C9894429E0}"/>
    <dgm:cxn modelId="{43B1D2F4-3287-4F9F-8AEA-D01BC3AE3959}" type="presOf" srcId="{BEC68FB9-F6CC-4367-B94B-D996A2B1FABD}" destId="{FA474B7C-73CA-400E-93EA-C87FD6D6ED7D}" srcOrd="1" destOrd="0" presId="urn:microsoft.com/office/officeart/2016/7/layout/RepeatingBendingProcessNew"/>
    <dgm:cxn modelId="{59BAAF81-63A1-4471-9379-82DFFADCE9C4}" type="presParOf" srcId="{39612619-A324-464C-A59B-33CC9579792D}" destId="{7DBBADDC-D00B-4ACE-A5BA-477B6C4F9126}" srcOrd="0" destOrd="0" presId="urn:microsoft.com/office/officeart/2016/7/layout/RepeatingBendingProcessNew"/>
    <dgm:cxn modelId="{B8948A8B-9774-40DA-9EDF-33A77E319F57}" type="presParOf" srcId="{39612619-A324-464C-A59B-33CC9579792D}" destId="{93C82775-E94F-477F-BED1-B0AEE9DAFAE8}" srcOrd="1" destOrd="0" presId="urn:microsoft.com/office/officeart/2016/7/layout/RepeatingBendingProcessNew"/>
    <dgm:cxn modelId="{9FADB70C-03B1-4571-B470-536A1C33B674}" type="presParOf" srcId="{93C82775-E94F-477F-BED1-B0AEE9DAFAE8}" destId="{C29A3711-0CC5-4FE0-9FD5-D9637E96FE27}" srcOrd="0" destOrd="0" presId="urn:microsoft.com/office/officeart/2016/7/layout/RepeatingBendingProcessNew"/>
    <dgm:cxn modelId="{648D1EDC-0E04-4F59-82DD-EEFAEABFB4AA}" type="presParOf" srcId="{39612619-A324-464C-A59B-33CC9579792D}" destId="{2B046095-6928-41CE-B1E6-50E195D06571}" srcOrd="2" destOrd="0" presId="urn:microsoft.com/office/officeart/2016/7/layout/RepeatingBendingProcessNew"/>
    <dgm:cxn modelId="{B0026E5B-1845-4AF2-B867-5A857497C126}" type="presParOf" srcId="{39612619-A324-464C-A59B-33CC9579792D}" destId="{57DFE070-FC5C-4108-9F36-8401AD7E2C39}" srcOrd="3" destOrd="0" presId="urn:microsoft.com/office/officeart/2016/7/layout/RepeatingBendingProcessNew"/>
    <dgm:cxn modelId="{F7801D2A-6411-424A-8527-207F50D19846}" type="presParOf" srcId="{57DFE070-FC5C-4108-9F36-8401AD7E2C39}" destId="{1C8CF8A2-D95B-4C1F-964F-D3C4201C571B}" srcOrd="0" destOrd="0" presId="urn:microsoft.com/office/officeart/2016/7/layout/RepeatingBendingProcessNew"/>
    <dgm:cxn modelId="{9F9947FE-53C6-4E7E-A544-15A6DA46C182}" type="presParOf" srcId="{39612619-A324-464C-A59B-33CC9579792D}" destId="{E99E0371-FE3A-4092-A60B-4F5C66415469}" srcOrd="4" destOrd="0" presId="urn:microsoft.com/office/officeart/2016/7/layout/RepeatingBendingProcessNew"/>
    <dgm:cxn modelId="{78DBB649-B2E0-4678-A874-0A2FB0C5DA52}" type="presParOf" srcId="{39612619-A324-464C-A59B-33CC9579792D}" destId="{A882E051-9E1F-44B1-9C70-DBC5EE9449B6}" srcOrd="5" destOrd="0" presId="urn:microsoft.com/office/officeart/2016/7/layout/RepeatingBendingProcessNew"/>
    <dgm:cxn modelId="{8540C00F-4C7D-4B60-A990-07D5A637073C}" type="presParOf" srcId="{A882E051-9E1F-44B1-9C70-DBC5EE9449B6}" destId="{FA474B7C-73CA-400E-93EA-C87FD6D6ED7D}" srcOrd="0" destOrd="0" presId="urn:microsoft.com/office/officeart/2016/7/layout/RepeatingBendingProcessNew"/>
    <dgm:cxn modelId="{DCACC03C-C618-4A87-A769-7C7DD7080A9E}" type="presParOf" srcId="{39612619-A324-464C-A59B-33CC9579792D}" destId="{A2F2FB53-AD07-4DCC-BD3B-99F78B1A065A}" srcOrd="6" destOrd="0" presId="urn:microsoft.com/office/officeart/2016/7/layout/RepeatingBendingProcessNew"/>
    <dgm:cxn modelId="{E6CB86A8-4D98-4E54-BB86-691D96B77388}" type="presParOf" srcId="{39612619-A324-464C-A59B-33CC9579792D}" destId="{6D225B0D-3053-4E8A-BD7D-F94A9FD288F6}" srcOrd="7" destOrd="0" presId="urn:microsoft.com/office/officeart/2016/7/layout/RepeatingBendingProcessNew"/>
    <dgm:cxn modelId="{322816D9-B1EE-4E59-A0FB-DB22590B66C4}" type="presParOf" srcId="{6D225B0D-3053-4E8A-BD7D-F94A9FD288F6}" destId="{E9C5FE55-A965-4ABD-BC13-5F0E4CBBC55D}" srcOrd="0" destOrd="0" presId="urn:microsoft.com/office/officeart/2016/7/layout/RepeatingBendingProcessNew"/>
    <dgm:cxn modelId="{E21A1A54-5C3D-47B6-855F-37653EFC3B22}" type="presParOf" srcId="{39612619-A324-464C-A59B-33CC9579792D}" destId="{F4E081E9-20B7-4340-A1EF-148F40489BB4}" srcOrd="8"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EECE04-FC50-4484-BA80-6D51C3C23887}">
      <dsp:nvSpPr>
        <dsp:cNvPr id="0" name=""/>
        <dsp:cNvSpPr/>
      </dsp:nvSpPr>
      <dsp:spPr>
        <a:xfrm>
          <a:off x="0" y="353227"/>
          <a:ext cx="9604375" cy="1184350"/>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7187778-FC41-4A8B-8B83-EF60A608464D}">
      <dsp:nvSpPr>
        <dsp:cNvPr id="0" name=""/>
        <dsp:cNvSpPr/>
      </dsp:nvSpPr>
      <dsp:spPr>
        <a:xfrm>
          <a:off x="358266" y="619706"/>
          <a:ext cx="651393" cy="65139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221955B-24CB-4E02-BC48-B8D06385828C}">
      <dsp:nvSpPr>
        <dsp:cNvPr id="0" name=""/>
        <dsp:cNvSpPr/>
      </dsp:nvSpPr>
      <dsp:spPr>
        <a:xfrm>
          <a:off x="1367925" y="353227"/>
          <a:ext cx="8236449" cy="1184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344" tIns="125344" rIns="125344" bIns="125344" numCol="1" spcCol="1270" anchor="ctr" anchorCtr="0">
          <a:noAutofit/>
        </a:bodyPr>
        <a:lstStyle/>
        <a:p>
          <a:pPr marL="0" lvl="0" indent="0" algn="l" defTabSz="622300">
            <a:lnSpc>
              <a:spcPct val="90000"/>
            </a:lnSpc>
            <a:spcBef>
              <a:spcPct val="0"/>
            </a:spcBef>
            <a:spcAft>
              <a:spcPct val="35000"/>
            </a:spcAft>
            <a:buNone/>
          </a:pPr>
          <a:r>
            <a:rPr lang="en-US" sz="1400" b="1" kern="1200" dirty="0"/>
            <a:t>Mission: In 2006, an intra-governmental Working Group was established, focusing on health and wellness, job creation, workforce enrichment, legal and financial services, and benefits for Veterans. Over the years, this coalition has evolved into a referral and collaboration network that gets Veterans and their families the services and supports that they need and reduces red tape.­­  Governor Cooper is supportive of the initiatives undertaken by the Working Group.</a:t>
          </a:r>
          <a:endParaRPr lang="en-US" sz="1400" kern="1200" dirty="0"/>
        </a:p>
      </dsp:txBody>
      <dsp:txXfrm>
        <a:off x="1367925" y="353227"/>
        <a:ext cx="8236449" cy="1184350"/>
      </dsp:txXfrm>
    </dsp:sp>
    <dsp:sp modelId="{D7A3E87B-B519-4349-9C3B-CCB24558BB42}">
      <dsp:nvSpPr>
        <dsp:cNvPr id="0" name=""/>
        <dsp:cNvSpPr/>
      </dsp:nvSpPr>
      <dsp:spPr>
        <a:xfrm>
          <a:off x="0" y="1786915"/>
          <a:ext cx="9604375" cy="1184350"/>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D04E29F-35A3-43E8-8A35-0D4406833112}">
      <dsp:nvSpPr>
        <dsp:cNvPr id="0" name=""/>
        <dsp:cNvSpPr/>
      </dsp:nvSpPr>
      <dsp:spPr>
        <a:xfrm>
          <a:off x="358266" y="2053394"/>
          <a:ext cx="651393" cy="65139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8F881B5-DA72-4AD9-99B7-392287A1D7D6}">
      <dsp:nvSpPr>
        <dsp:cNvPr id="0" name=""/>
        <dsp:cNvSpPr/>
      </dsp:nvSpPr>
      <dsp:spPr>
        <a:xfrm>
          <a:off x="1367925" y="1786915"/>
          <a:ext cx="8236449" cy="1184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344" tIns="125344" rIns="125344" bIns="125344" numCol="1" spcCol="1270" anchor="ctr" anchorCtr="0">
          <a:noAutofit/>
        </a:bodyPr>
        <a:lstStyle/>
        <a:p>
          <a:pPr marL="0" lvl="0" indent="0" algn="l" defTabSz="622300">
            <a:lnSpc>
              <a:spcPct val="90000"/>
            </a:lnSpc>
            <a:spcBef>
              <a:spcPct val="0"/>
            </a:spcBef>
            <a:spcAft>
              <a:spcPct val="35000"/>
            </a:spcAft>
            <a:buNone/>
          </a:pPr>
          <a:r>
            <a:rPr lang="en-US" sz="1400" b="1" kern="1200" dirty="0"/>
            <a:t>Vision:</a:t>
          </a:r>
          <a:r>
            <a:rPr lang="en-US" sz="1400" b="1" i="1" kern="1200" dirty="0"/>
            <a:t> The North Carolina Governor’s Working Group [NCGWG] is charged with facilitating collaboration and coordination among ALL Federal, state and local agency partners that touch a Veteran’s life in the state of North Carolina. In short, the “Working Group” is making government work for our Veterans, Service Members, and their families</a:t>
          </a:r>
          <a:r>
            <a:rPr lang="en-US" sz="1400" b="1" kern="1200" dirty="0"/>
            <a:t>.</a:t>
          </a:r>
          <a:endParaRPr lang="en-US" sz="1400" kern="1200" dirty="0"/>
        </a:p>
      </dsp:txBody>
      <dsp:txXfrm>
        <a:off x="1367925" y="1786915"/>
        <a:ext cx="8236449" cy="11843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C82775-E94F-477F-BED1-B0AEE9DAFAE8}">
      <dsp:nvSpPr>
        <dsp:cNvPr id="0" name=""/>
        <dsp:cNvSpPr/>
      </dsp:nvSpPr>
      <dsp:spPr>
        <a:xfrm>
          <a:off x="2687947" y="653171"/>
          <a:ext cx="503341" cy="91440"/>
        </a:xfrm>
        <a:custGeom>
          <a:avLst/>
          <a:gdLst/>
          <a:ahLst/>
          <a:cxnLst/>
          <a:rect l="0" t="0" r="0" b="0"/>
          <a:pathLst>
            <a:path>
              <a:moveTo>
                <a:pt x="0" y="45720"/>
              </a:moveTo>
              <a:lnTo>
                <a:pt x="503341" y="45720"/>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926269" y="696221"/>
        <a:ext cx="26697" cy="5339"/>
      </dsp:txXfrm>
    </dsp:sp>
    <dsp:sp modelId="{7DBBADDC-D00B-4ACE-A5BA-477B6C4F9126}">
      <dsp:nvSpPr>
        <dsp:cNvPr id="0" name=""/>
        <dsp:cNvSpPr/>
      </dsp:nvSpPr>
      <dsp:spPr>
        <a:xfrm>
          <a:off x="368261" y="2445"/>
          <a:ext cx="2321486" cy="1392891"/>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55" tIns="119406" rIns="113755" bIns="119406" numCol="1" spcCol="1270" anchor="ctr" anchorCtr="0">
          <a:noAutofit/>
        </a:bodyPr>
        <a:lstStyle/>
        <a:p>
          <a:pPr marL="0" lvl="0" indent="0" algn="ctr" defTabSz="844550">
            <a:lnSpc>
              <a:spcPct val="90000"/>
            </a:lnSpc>
            <a:spcBef>
              <a:spcPct val="0"/>
            </a:spcBef>
            <a:spcAft>
              <a:spcPct val="35000"/>
            </a:spcAft>
            <a:buNone/>
          </a:pPr>
          <a:r>
            <a:rPr lang="en-US" sz="1900" kern="1200"/>
            <a:t>Spreading the Work  and Knowledge</a:t>
          </a:r>
        </a:p>
      </dsp:txBody>
      <dsp:txXfrm>
        <a:off x="368261" y="2445"/>
        <a:ext cx="2321486" cy="1392891"/>
      </dsp:txXfrm>
    </dsp:sp>
    <dsp:sp modelId="{57DFE070-FC5C-4108-9F36-8401AD7E2C39}">
      <dsp:nvSpPr>
        <dsp:cNvPr id="0" name=""/>
        <dsp:cNvSpPr/>
      </dsp:nvSpPr>
      <dsp:spPr>
        <a:xfrm>
          <a:off x="1529004" y="1393537"/>
          <a:ext cx="2855427" cy="503341"/>
        </a:xfrm>
        <a:custGeom>
          <a:avLst/>
          <a:gdLst/>
          <a:ahLst/>
          <a:cxnLst/>
          <a:rect l="0" t="0" r="0" b="0"/>
          <a:pathLst>
            <a:path>
              <a:moveTo>
                <a:pt x="2855427" y="0"/>
              </a:moveTo>
              <a:lnTo>
                <a:pt x="2855427" y="268770"/>
              </a:lnTo>
              <a:lnTo>
                <a:pt x="0" y="268770"/>
              </a:lnTo>
              <a:lnTo>
                <a:pt x="0" y="503341"/>
              </a:lnTo>
            </a:path>
          </a:pathLst>
        </a:custGeom>
        <a:noFill/>
        <a:ln w="9525"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884095" y="1642538"/>
        <a:ext cx="145246" cy="5339"/>
      </dsp:txXfrm>
    </dsp:sp>
    <dsp:sp modelId="{2B046095-6928-41CE-B1E6-50E195D06571}">
      <dsp:nvSpPr>
        <dsp:cNvPr id="0" name=""/>
        <dsp:cNvSpPr/>
      </dsp:nvSpPr>
      <dsp:spPr>
        <a:xfrm>
          <a:off x="3223689" y="2445"/>
          <a:ext cx="2321486" cy="1392891"/>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55" tIns="119406" rIns="113755" bIns="119406" numCol="1" spcCol="1270" anchor="ctr" anchorCtr="0">
          <a:noAutofit/>
        </a:bodyPr>
        <a:lstStyle/>
        <a:p>
          <a:pPr marL="0" lvl="0" indent="0" algn="ctr" defTabSz="844550">
            <a:lnSpc>
              <a:spcPct val="90000"/>
            </a:lnSpc>
            <a:spcBef>
              <a:spcPct val="0"/>
            </a:spcBef>
            <a:spcAft>
              <a:spcPct val="35000"/>
            </a:spcAft>
            <a:buNone/>
          </a:pPr>
          <a:r>
            <a:rPr lang="en-US" sz="1900" kern="1200"/>
            <a:t>1 Steering Committee covering the State of NC</a:t>
          </a:r>
        </a:p>
      </dsp:txBody>
      <dsp:txXfrm>
        <a:off x="3223689" y="2445"/>
        <a:ext cx="2321486" cy="1392891"/>
      </dsp:txXfrm>
    </dsp:sp>
    <dsp:sp modelId="{A882E051-9E1F-44B1-9C70-DBC5EE9449B6}">
      <dsp:nvSpPr>
        <dsp:cNvPr id="0" name=""/>
        <dsp:cNvSpPr/>
      </dsp:nvSpPr>
      <dsp:spPr>
        <a:xfrm>
          <a:off x="2687947" y="2580005"/>
          <a:ext cx="503341" cy="91440"/>
        </a:xfrm>
        <a:custGeom>
          <a:avLst/>
          <a:gdLst/>
          <a:ahLst/>
          <a:cxnLst/>
          <a:rect l="0" t="0" r="0" b="0"/>
          <a:pathLst>
            <a:path>
              <a:moveTo>
                <a:pt x="0" y="45720"/>
              </a:moveTo>
              <a:lnTo>
                <a:pt x="503341" y="45720"/>
              </a:lnTo>
            </a:path>
          </a:pathLst>
        </a:custGeom>
        <a:noFill/>
        <a:ln w="9525" cap="flat" cmpd="sng" algn="ctr">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926269" y="2623055"/>
        <a:ext cx="26697" cy="5339"/>
      </dsp:txXfrm>
    </dsp:sp>
    <dsp:sp modelId="{E99E0371-FE3A-4092-A60B-4F5C66415469}">
      <dsp:nvSpPr>
        <dsp:cNvPr id="0" name=""/>
        <dsp:cNvSpPr/>
      </dsp:nvSpPr>
      <dsp:spPr>
        <a:xfrm>
          <a:off x="368261" y="1929279"/>
          <a:ext cx="2321486" cy="1392891"/>
        </a:xfrm>
        <a:prstGeom prst="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55" tIns="119406" rIns="113755" bIns="119406" numCol="1" spcCol="1270" anchor="ctr" anchorCtr="0">
          <a:noAutofit/>
        </a:bodyPr>
        <a:lstStyle/>
        <a:p>
          <a:pPr marL="0" lvl="0" indent="0" algn="ctr" defTabSz="844550">
            <a:lnSpc>
              <a:spcPct val="90000"/>
            </a:lnSpc>
            <a:spcBef>
              <a:spcPct val="0"/>
            </a:spcBef>
            <a:spcAft>
              <a:spcPct val="35000"/>
            </a:spcAft>
            <a:buNone/>
          </a:pPr>
          <a:r>
            <a:rPr lang="en-US" sz="1900" kern="1200"/>
            <a:t>4 Regions with their own Planning Committee</a:t>
          </a:r>
        </a:p>
      </dsp:txBody>
      <dsp:txXfrm>
        <a:off x="368261" y="1929279"/>
        <a:ext cx="2321486" cy="1392891"/>
      </dsp:txXfrm>
    </dsp:sp>
    <dsp:sp modelId="{6D225B0D-3053-4E8A-BD7D-F94A9FD288F6}">
      <dsp:nvSpPr>
        <dsp:cNvPr id="0" name=""/>
        <dsp:cNvSpPr/>
      </dsp:nvSpPr>
      <dsp:spPr>
        <a:xfrm>
          <a:off x="1529004" y="3320370"/>
          <a:ext cx="2855427" cy="503341"/>
        </a:xfrm>
        <a:custGeom>
          <a:avLst/>
          <a:gdLst/>
          <a:ahLst/>
          <a:cxnLst/>
          <a:rect l="0" t="0" r="0" b="0"/>
          <a:pathLst>
            <a:path>
              <a:moveTo>
                <a:pt x="2855427" y="0"/>
              </a:moveTo>
              <a:lnTo>
                <a:pt x="2855427" y="268770"/>
              </a:lnTo>
              <a:lnTo>
                <a:pt x="0" y="268770"/>
              </a:lnTo>
              <a:lnTo>
                <a:pt x="0" y="503341"/>
              </a:lnTo>
            </a:path>
          </a:pathLst>
        </a:custGeom>
        <a:noFill/>
        <a:ln w="9525" cap="flat"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884095" y="3569371"/>
        <a:ext cx="145246" cy="5339"/>
      </dsp:txXfrm>
    </dsp:sp>
    <dsp:sp modelId="{A2F2FB53-AD07-4DCC-BD3B-99F78B1A065A}">
      <dsp:nvSpPr>
        <dsp:cNvPr id="0" name=""/>
        <dsp:cNvSpPr/>
      </dsp:nvSpPr>
      <dsp:spPr>
        <a:xfrm>
          <a:off x="3223689" y="1929279"/>
          <a:ext cx="2321486" cy="1392891"/>
        </a:xfrm>
        <a:prstGeom prst="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55" tIns="119406" rIns="113755" bIns="119406" numCol="1" spcCol="1270" anchor="ctr" anchorCtr="0">
          <a:noAutofit/>
        </a:bodyPr>
        <a:lstStyle/>
        <a:p>
          <a:pPr marL="0" lvl="0" indent="0" algn="ctr" defTabSz="844550">
            <a:lnSpc>
              <a:spcPct val="90000"/>
            </a:lnSpc>
            <a:spcBef>
              <a:spcPct val="0"/>
            </a:spcBef>
            <a:spcAft>
              <a:spcPct val="35000"/>
            </a:spcAft>
            <a:buNone/>
          </a:pPr>
          <a:r>
            <a:rPr lang="en-US" sz="1900" kern="1200" dirty="0"/>
            <a:t>Community Colleges, Public and Private Universities,  and other stakeholders</a:t>
          </a:r>
        </a:p>
      </dsp:txBody>
      <dsp:txXfrm>
        <a:off x="3223689" y="1929279"/>
        <a:ext cx="2321486" cy="1392891"/>
      </dsp:txXfrm>
    </dsp:sp>
    <dsp:sp modelId="{F4E081E9-20B7-4340-A1EF-148F40489BB4}">
      <dsp:nvSpPr>
        <dsp:cNvPr id="0" name=""/>
        <dsp:cNvSpPr/>
      </dsp:nvSpPr>
      <dsp:spPr>
        <a:xfrm>
          <a:off x="368261" y="3856112"/>
          <a:ext cx="2321486" cy="1392891"/>
        </a:xfrm>
        <a:prstGeom prst="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55" tIns="119406" rIns="113755" bIns="119406" numCol="1" spcCol="1270" anchor="ctr" anchorCtr="0">
          <a:noAutofit/>
        </a:bodyPr>
        <a:lstStyle/>
        <a:p>
          <a:pPr marL="0" lvl="0" indent="0" algn="ctr" defTabSz="844550">
            <a:lnSpc>
              <a:spcPct val="90000"/>
            </a:lnSpc>
            <a:spcBef>
              <a:spcPct val="0"/>
            </a:spcBef>
            <a:spcAft>
              <a:spcPct val="35000"/>
            </a:spcAft>
            <a:buNone/>
          </a:pPr>
          <a:r>
            <a:rPr lang="en-US" sz="1900" kern="1200" dirty="0"/>
            <a:t>Behavioral Health Topics in All Regions</a:t>
          </a:r>
        </a:p>
      </dsp:txBody>
      <dsp:txXfrm>
        <a:off x="368261" y="3856112"/>
        <a:ext cx="2321486" cy="1392891"/>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30266F-D8C5-4D13-BFA1-C620D5B07481}" type="datetimeFigureOut">
              <a:rPr lang="en-US" smtClean="0"/>
              <a:t>3/22/2022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6927C1-3523-446E-B84F-DA7949224D50}" type="slidenum">
              <a:rPr lang="en-US" smtClean="0"/>
              <a:t>‹#›</a:t>
            </a:fld>
            <a:endParaRPr lang="en-US"/>
          </a:p>
        </p:txBody>
      </p:sp>
    </p:spTree>
    <p:extLst>
      <p:ext uri="{BB962C8B-B14F-4D97-AF65-F5344CB8AC3E}">
        <p14:creationId xmlns:p14="http://schemas.microsoft.com/office/powerpoint/2010/main" val="1506024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NC STRIVE grew out of a challenge from Dr. Chad Kessler, formerly the Deputy COS in Durham, to expand outreach</a:t>
            </a:r>
            <a:r>
              <a:rPr lang="en-US" baseline="0" dirty="0"/>
              <a:t> efforts to all two- and four-year campuses in North Carolina. STRIVE was built in part upon our experience working with NC State (including the Raleigh Vet Center – NCSU collaboration to provide psychotherapy on campus) and successful outreach partnerships with Duke and UNC-Chapel Hill. The initial task was creating a large group with involved stakeholders from the VA, state government, and the education community. The Governor’s Working Group became a part of the success of this effort. </a:t>
            </a:r>
            <a:endParaRPr lang="en-US" dirty="0"/>
          </a:p>
          <a:p>
            <a:endParaRPr lang="en-US" dirty="0"/>
          </a:p>
        </p:txBody>
      </p:sp>
      <p:sp>
        <p:nvSpPr>
          <p:cNvPr id="4" name="Slide Number Placeholder 3"/>
          <p:cNvSpPr>
            <a:spLocks noGrp="1"/>
          </p:cNvSpPr>
          <p:nvPr>
            <p:ph type="sldNum" sz="quarter" idx="10"/>
          </p:nvPr>
        </p:nvSpPr>
        <p:spPr/>
        <p:txBody>
          <a:bodyPr/>
          <a:lstStyle/>
          <a:p>
            <a:fld id="{E86927C1-3523-446E-B84F-DA7949224D50}" type="slidenum">
              <a:rPr lang="en-US" smtClean="0"/>
              <a:t>1</a:t>
            </a:fld>
            <a:endParaRPr lang="en-US"/>
          </a:p>
        </p:txBody>
      </p:sp>
    </p:spTree>
    <p:extLst>
      <p:ext uri="{BB962C8B-B14F-4D97-AF65-F5344CB8AC3E}">
        <p14:creationId xmlns:p14="http://schemas.microsoft.com/office/powerpoint/2010/main" val="40408300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6927C1-3523-446E-B84F-DA7949224D50}" type="slidenum">
              <a:rPr lang="en-US" smtClean="0"/>
              <a:t>3</a:t>
            </a:fld>
            <a:endParaRPr lang="en-US"/>
          </a:p>
        </p:txBody>
      </p:sp>
    </p:spTree>
    <p:extLst>
      <p:ext uri="{BB962C8B-B14F-4D97-AF65-F5344CB8AC3E}">
        <p14:creationId xmlns:p14="http://schemas.microsoft.com/office/powerpoint/2010/main" val="36851260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6927C1-3523-446E-B84F-DA7949224D50}" type="slidenum">
              <a:rPr lang="en-US" smtClean="0"/>
              <a:t>7</a:t>
            </a:fld>
            <a:endParaRPr lang="en-US"/>
          </a:p>
        </p:txBody>
      </p:sp>
    </p:spTree>
    <p:extLst>
      <p:ext uri="{BB962C8B-B14F-4D97-AF65-F5344CB8AC3E}">
        <p14:creationId xmlns:p14="http://schemas.microsoft.com/office/powerpoint/2010/main" val="35750839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6927C1-3523-446E-B84F-DA7949224D50}" type="slidenum">
              <a:rPr lang="en-US" smtClean="0"/>
              <a:t>9</a:t>
            </a:fld>
            <a:endParaRPr lang="en-US"/>
          </a:p>
        </p:txBody>
      </p:sp>
    </p:spTree>
    <p:extLst>
      <p:ext uri="{BB962C8B-B14F-4D97-AF65-F5344CB8AC3E}">
        <p14:creationId xmlns:p14="http://schemas.microsoft.com/office/powerpoint/2010/main" val="9492507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6927C1-3523-446E-B84F-DA7949224D50}" type="slidenum">
              <a:rPr lang="en-US" smtClean="0"/>
              <a:t>12</a:t>
            </a:fld>
            <a:endParaRPr lang="en-US"/>
          </a:p>
        </p:txBody>
      </p:sp>
    </p:spTree>
    <p:extLst>
      <p:ext uri="{BB962C8B-B14F-4D97-AF65-F5344CB8AC3E}">
        <p14:creationId xmlns:p14="http://schemas.microsoft.com/office/powerpoint/2010/main" val="25040610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do we need to understand how we are supporting our military students? Tie it back to Joe’s data on $12B in taxpayer dollars; Military are more likely to invest in their communities (owning a home, voting, paying taxes, giving back to the community, starting businesses and growing the economy, etc., and are more likely to give back to their alma matters). </a:t>
            </a:r>
          </a:p>
        </p:txBody>
      </p:sp>
      <p:sp>
        <p:nvSpPr>
          <p:cNvPr id="4" name="Slide Number Placeholder 3"/>
          <p:cNvSpPr>
            <a:spLocks noGrp="1"/>
          </p:cNvSpPr>
          <p:nvPr>
            <p:ph type="sldNum" sz="quarter" idx="5"/>
          </p:nvPr>
        </p:nvSpPr>
        <p:spPr/>
        <p:txBody>
          <a:bodyPr/>
          <a:lstStyle/>
          <a:p>
            <a:fld id="{E86927C1-3523-446E-B84F-DA7949224D50}" type="slidenum">
              <a:rPr lang="en-US" smtClean="0"/>
              <a:t>13</a:t>
            </a:fld>
            <a:endParaRPr lang="en-US"/>
          </a:p>
        </p:txBody>
      </p:sp>
    </p:spTree>
    <p:extLst>
      <p:ext uri="{BB962C8B-B14F-4D97-AF65-F5344CB8AC3E}">
        <p14:creationId xmlns:p14="http://schemas.microsoft.com/office/powerpoint/2010/main" val="8336327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3/22/2022</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3/22/2022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3/22/2022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3/22/2022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3/22/2022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3/22/2022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3/22/2022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3/22/2022</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3/22/2022</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snorris4@uncfsu.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image" Target="../media/image2.png"/><Relationship Id="rId4" Type="http://schemas.openxmlformats.org/officeDocument/2006/relationships/hyperlink" Target="https://strive.ncgwg.org/"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jpg"/><Relationship Id="rId1" Type="http://schemas.openxmlformats.org/officeDocument/2006/relationships/slideLayout" Target="../slideLayouts/slideLayout8.xml"/><Relationship Id="rId4" Type="http://schemas.openxmlformats.org/officeDocument/2006/relationships/image" Target="../media/image14.jpeg"/></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jp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68" name="Rectangle 67">
            <a:extLst>
              <a:ext uri="{FF2B5EF4-FFF2-40B4-BE49-F238E27FC236}">
                <a16:creationId xmlns:a16="http://schemas.microsoft.com/office/drawing/2014/main" id="{60D1173B-FBCA-4F2A-AB78-7DB51EC957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0B08DCF8-02FA-4015-A96A-7F8A89EBC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F66AF079-8F6F-4E02-A731-506428F45DB0}"/>
              </a:ext>
            </a:extLst>
          </p:cNvPr>
          <p:cNvSpPr>
            <a:spLocks noGrp="1"/>
          </p:cNvSpPr>
          <p:nvPr>
            <p:ph type="ctrTitle"/>
          </p:nvPr>
        </p:nvSpPr>
        <p:spPr>
          <a:xfrm>
            <a:off x="5417802" y="609647"/>
            <a:ext cx="5311776" cy="2376915"/>
          </a:xfrm>
        </p:spPr>
        <p:txBody>
          <a:bodyPr>
            <a:normAutofit fontScale="90000"/>
          </a:bodyPr>
          <a:lstStyle/>
          <a:p>
            <a:r>
              <a:rPr lang="en-US" sz="2000" b="1" dirty="0">
                <a:latin typeface="Calibri" panose="020F0502020204030204" pitchFamily="34" charset="0"/>
              </a:rPr>
              <a:t>NC STRIVE </a:t>
            </a:r>
            <a:br>
              <a:rPr lang="en-US" sz="2000" b="1" dirty="0">
                <a:latin typeface="Calibri" panose="020F0502020204030204" pitchFamily="34" charset="0"/>
              </a:rPr>
            </a:br>
            <a:r>
              <a:rPr lang="en-US" sz="2000" b="1" dirty="0">
                <a:latin typeface="Calibri" panose="020F0502020204030204" pitchFamily="34" charset="0"/>
              </a:rPr>
              <a:t>(Student Transition Resource Initiative for Veteran’s Education)</a:t>
            </a:r>
            <a:br>
              <a:rPr lang="en-US" sz="2000" b="1" dirty="0">
                <a:latin typeface="Calibri" panose="020F0502020204030204" pitchFamily="34" charset="0"/>
              </a:rPr>
            </a:br>
            <a:br>
              <a:rPr lang="en-US" sz="2000" b="1" dirty="0">
                <a:latin typeface="Calibri" panose="020F0502020204030204" pitchFamily="34" charset="0"/>
              </a:rPr>
            </a:br>
            <a:r>
              <a:rPr lang="en-US" sz="2000" b="1" dirty="0">
                <a:latin typeface="Calibri" panose="020F0502020204030204" pitchFamily="34" charset="0"/>
              </a:rPr>
              <a:t>Goal: To share best practices to better serve our nation’s veterans, service members, and their family members in seeking higher education</a:t>
            </a:r>
            <a:br>
              <a:rPr lang="en-US" sz="1800" b="1" dirty="0">
                <a:latin typeface="Calibri" panose="020F0502020204030204" pitchFamily="34" charset="0"/>
              </a:rPr>
            </a:br>
            <a:endParaRPr lang="en-US" sz="1800" dirty="0">
              <a:latin typeface="Calibri" panose="020F0502020204030204" pitchFamily="34" charset="0"/>
            </a:endParaRPr>
          </a:p>
        </p:txBody>
      </p:sp>
      <p:sp>
        <p:nvSpPr>
          <p:cNvPr id="3" name="Subtitle 2">
            <a:extLst>
              <a:ext uri="{FF2B5EF4-FFF2-40B4-BE49-F238E27FC236}">
                <a16:creationId xmlns:a16="http://schemas.microsoft.com/office/drawing/2014/main" id="{CDCAFC55-2499-4E1D-ABF0-71359FED2F59}"/>
              </a:ext>
            </a:extLst>
          </p:cNvPr>
          <p:cNvSpPr>
            <a:spLocks noGrp="1"/>
          </p:cNvSpPr>
          <p:nvPr>
            <p:ph type="subTitle" idx="1"/>
          </p:nvPr>
        </p:nvSpPr>
        <p:spPr>
          <a:xfrm>
            <a:off x="5417802" y="3590047"/>
            <a:ext cx="6630082" cy="2303183"/>
          </a:xfrm>
        </p:spPr>
        <p:txBody>
          <a:bodyPr>
            <a:normAutofit/>
          </a:bodyPr>
          <a:lstStyle/>
          <a:p>
            <a:r>
              <a:rPr lang="en-US" b="1" dirty="0">
                <a:latin typeface="Calibri" panose="020F0502020204030204" pitchFamily="34" charset="0"/>
              </a:rPr>
              <a:t>Siobhan R. Norris, </a:t>
            </a:r>
            <a:r>
              <a:rPr lang="en-US" b="1" dirty="0">
                <a:solidFill>
                  <a:srgbClr val="0070C0"/>
                </a:solidFill>
                <a:latin typeface="Calibri" panose="020F0502020204030204" pitchFamily="34" charset="0"/>
                <a:hlinkClick r:id="rId3">
                  <a:extLst>
                    <a:ext uri="{A12FA001-AC4F-418D-AE19-62706E023703}">
                      <ahyp:hlinkClr xmlns:ahyp="http://schemas.microsoft.com/office/drawing/2018/hyperlinkcolor" val="tx"/>
                    </a:ext>
                  </a:extLst>
                </a:hlinkClick>
              </a:rPr>
              <a:t>snorris4@uncfsu.edu</a:t>
            </a:r>
            <a:r>
              <a:rPr lang="en-US" b="1" dirty="0">
                <a:solidFill>
                  <a:srgbClr val="0070C0"/>
                </a:solidFill>
                <a:latin typeface="Calibri" panose="020F0502020204030204" pitchFamily="34" charset="0"/>
              </a:rPr>
              <a:t> </a:t>
            </a:r>
          </a:p>
          <a:p>
            <a:r>
              <a:rPr lang="en-US" b="1" dirty="0">
                <a:latin typeface="Calibri" panose="020F0502020204030204" pitchFamily="34" charset="0"/>
              </a:rPr>
              <a:t>Associate Vice Chancellor for Military Affairs</a:t>
            </a:r>
          </a:p>
          <a:p>
            <a:r>
              <a:rPr lang="en-US" b="1" dirty="0">
                <a:latin typeface="Calibri" panose="020F0502020204030204" pitchFamily="34" charset="0"/>
              </a:rPr>
              <a:t>Fayetteville State University</a:t>
            </a:r>
          </a:p>
          <a:p>
            <a:r>
              <a:rPr lang="en-US" sz="1600" b="1" dirty="0">
                <a:solidFill>
                  <a:srgbClr val="0070C0"/>
                </a:solidFill>
                <a:hlinkClick r:id="rId4">
                  <a:extLst>
                    <a:ext uri="{A12FA001-AC4F-418D-AE19-62706E023703}">
                      <ahyp:hlinkClr xmlns:ahyp="http://schemas.microsoft.com/office/drawing/2018/hyperlinkcolor" val="tx"/>
                    </a:ext>
                  </a:extLst>
                </a:hlinkClick>
              </a:rPr>
              <a:t>https://strive.ncgwg.org/</a:t>
            </a:r>
            <a:endParaRPr lang="en-US" sz="1600" b="1" dirty="0">
              <a:solidFill>
                <a:srgbClr val="0070C0"/>
              </a:solidFill>
              <a:latin typeface="Calibri" panose="020F0502020204030204" pitchFamily="34" charset="0"/>
            </a:endParaRPr>
          </a:p>
          <a:p>
            <a:endParaRPr lang="en-US" b="1" dirty="0">
              <a:latin typeface="Calibri" panose="020F0502020204030204" pitchFamily="34" charset="0"/>
            </a:endParaRPr>
          </a:p>
          <a:p>
            <a:endParaRPr lang="en-US" dirty="0"/>
          </a:p>
        </p:txBody>
      </p:sp>
      <p:grpSp>
        <p:nvGrpSpPr>
          <p:cNvPr id="72" name="Group 71">
            <a:extLst>
              <a:ext uri="{FF2B5EF4-FFF2-40B4-BE49-F238E27FC236}">
                <a16:creationId xmlns:a16="http://schemas.microsoft.com/office/drawing/2014/main" id="{72EFD7EB-F887-4187-BD35-2F6584E9E0D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2238" y="482171"/>
            <a:ext cx="4641751" cy="5149101"/>
            <a:chOff x="7463259" y="583365"/>
            <a:chExt cx="4641750" cy="5181928"/>
          </a:xfrm>
        </p:grpSpPr>
        <p:sp>
          <p:nvSpPr>
            <p:cNvPr id="73" name="Rectangle 72">
              <a:extLst>
                <a:ext uri="{FF2B5EF4-FFF2-40B4-BE49-F238E27FC236}">
                  <a16:creationId xmlns:a16="http://schemas.microsoft.com/office/drawing/2014/main" id="{D802ABCE-86EF-458C-B776-FBEE5B3ED7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3259" y="583365"/>
              <a:ext cx="4641750"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 name="Rectangle 73">
              <a:extLst>
                <a:ext uri="{FF2B5EF4-FFF2-40B4-BE49-F238E27FC236}">
                  <a16:creationId xmlns:a16="http://schemas.microsoft.com/office/drawing/2014/main" id="{CF257E23-BAFF-4E5A-9DCD-5EB001A230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6318" y="915807"/>
              <a:ext cx="4001651"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5" name="Picture 4" descr="NCstrive-SEAL-with_circles">
            <a:extLst>
              <a:ext uri="{FF2B5EF4-FFF2-40B4-BE49-F238E27FC236}">
                <a16:creationId xmlns:a16="http://schemas.microsoft.com/office/drawing/2014/main" id="{4504FAD2-884B-4C2F-B400-F1930931223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961" r="12075" b="-2"/>
          <a:stretch/>
        </p:blipFill>
        <p:spPr bwMode="auto">
          <a:xfrm>
            <a:off x="1271223" y="1116345"/>
            <a:ext cx="3362141" cy="3866172"/>
          </a:xfrm>
          <a:prstGeom prst="rect">
            <a:avLst/>
          </a:prstGeom>
          <a:noFill/>
          <a:extLst>
            <a:ext uri="{909E8E84-426E-40DD-AFC4-6F175D3DCCD1}">
              <a14:hiddenFill xmlns:a14="http://schemas.microsoft.com/office/drawing/2010/main">
                <a:solidFill>
                  <a:srgbClr val="FFFFFF"/>
                </a:solidFill>
              </a14:hiddenFill>
            </a:ext>
          </a:extLst>
        </p:spPr>
      </p:pic>
      <p:cxnSp>
        <p:nvCxnSpPr>
          <p:cNvPr id="82" name="Straight Connector 75">
            <a:extLst>
              <a:ext uri="{FF2B5EF4-FFF2-40B4-BE49-F238E27FC236}">
                <a16:creationId xmlns:a16="http://schemas.microsoft.com/office/drawing/2014/main" id="{480890EC-EC50-46D3-879E-63EDF4D06CE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70073" y="3526496"/>
            <a:ext cx="4959505"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78" name="Picture 77">
            <a:extLst>
              <a:ext uri="{FF2B5EF4-FFF2-40B4-BE49-F238E27FC236}">
                <a16:creationId xmlns:a16="http://schemas.microsoft.com/office/drawing/2014/main" id="{971F6991-E635-48F8-9309-D5A5C1ECBF2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80" name="Straight Connector 79">
            <a:extLst>
              <a:ext uri="{FF2B5EF4-FFF2-40B4-BE49-F238E27FC236}">
                <a16:creationId xmlns:a16="http://schemas.microsoft.com/office/drawing/2014/main" id="{3ACF2F98-1DF0-4594-9502-F2B79E79578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53124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20E2D-A321-4ED1-A709-1080D5771410}"/>
              </a:ext>
            </a:extLst>
          </p:cNvPr>
          <p:cNvSpPr>
            <a:spLocks noGrp="1"/>
          </p:cNvSpPr>
          <p:nvPr>
            <p:ph type="title"/>
          </p:nvPr>
        </p:nvSpPr>
        <p:spPr/>
        <p:txBody>
          <a:bodyPr/>
          <a:lstStyle/>
          <a:p>
            <a:r>
              <a:rPr lang="en-US" dirty="0"/>
              <a:t>GOING VIRTUALGO EFFORTS TO BECOME  VIRTUAL</a:t>
            </a:r>
          </a:p>
        </p:txBody>
      </p:sp>
      <p:sp>
        <p:nvSpPr>
          <p:cNvPr id="3" name="Content Placeholder 2">
            <a:extLst>
              <a:ext uri="{FF2B5EF4-FFF2-40B4-BE49-F238E27FC236}">
                <a16:creationId xmlns:a16="http://schemas.microsoft.com/office/drawing/2014/main" id="{AE60C532-4186-489A-B0B0-BF6F6003BCCF}"/>
              </a:ext>
            </a:extLst>
          </p:cNvPr>
          <p:cNvSpPr>
            <a:spLocks noGrp="1"/>
          </p:cNvSpPr>
          <p:nvPr>
            <p:ph sz="half" idx="1"/>
          </p:nvPr>
        </p:nvSpPr>
        <p:spPr>
          <a:xfrm>
            <a:off x="1079340" y="2168604"/>
            <a:ext cx="4645152" cy="2356509"/>
          </a:xfrm>
        </p:spPr>
        <p:txBody>
          <a:bodyPr>
            <a:normAutofit/>
          </a:bodyPr>
          <a:lstStyle/>
          <a:p>
            <a:pPr>
              <a:buFont typeface="Wingdings" panose="05000000000000000000" pitchFamily="2" charset="2"/>
              <a:buChar char="q"/>
            </a:pPr>
            <a:r>
              <a:rPr lang="en-US" sz="3200" dirty="0"/>
              <a:t> Three regional conferences for 2020 were canceled</a:t>
            </a:r>
          </a:p>
        </p:txBody>
      </p:sp>
      <p:sp>
        <p:nvSpPr>
          <p:cNvPr id="4" name="Content Placeholder 3">
            <a:extLst>
              <a:ext uri="{FF2B5EF4-FFF2-40B4-BE49-F238E27FC236}">
                <a16:creationId xmlns:a16="http://schemas.microsoft.com/office/drawing/2014/main" id="{DBE3A883-EC8E-4988-9E09-9AD479D178D1}"/>
              </a:ext>
            </a:extLst>
          </p:cNvPr>
          <p:cNvSpPr>
            <a:spLocks noGrp="1"/>
          </p:cNvSpPr>
          <p:nvPr>
            <p:ph sz="half" idx="2"/>
          </p:nvPr>
        </p:nvSpPr>
        <p:spPr>
          <a:xfrm>
            <a:off x="6252034" y="2168604"/>
            <a:ext cx="4645152" cy="2520791"/>
          </a:xfrm>
        </p:spPr>
        <p:txBody>
          <a:bodyPr>
            <a:normAutofit/>
          </a:bodyPr>
          <a:lstStyle/>
          <a:p>
            <a:pPr>
              <a:buFont typeface="Wingdings" panose="05000000000000000000" pitchFamily="2" charset="2"/>
              <a:buChar char="q"/>
            </a:pPr>
            <a:r>
              <a:rPr lang="en-US" sz="3200" dirty="0"/>
              <a:t> NC STRIVE went virtual in May 2020</a:t>
            </a:r>
          </a:p>
          <a:p>
            <a:pPr>
              <a:buFont typeface="Wingdings" panose="05000000000000000000" pitchFamily="2" charset="2"/>
              <a:buChar char="q"/>
            </a:pPr>
            <a:r>
              <a:rPr lang="en-US" sz="3200" dirty="0"/>
              <a:t> 9, 476 viewers!!!</a:t>
            </a:r>
          </a:p>
        </p:txBody>
      </p:sp>
      <p:pic>
        <p:nvPicPr>
          <p:cNvPr id="5" name="Content Placeholder 3">
            <a:extLst>
              <a:ext uri="{FF2B5EF4-FFF2-40B4-BE49-F238E27FC236}">
                <a16:creationId xmlns:a16="http://schemas.microsoft.com/office/drawing/2014/main" id="{CBC45629-F8FB-4140-BBB6-FF48E5985581}"/>
              </a:ext>
            </a:extLst>
          </p:cNvPr>
          <p:cNvPicPr>
            <a:picLocks noChangeAspect="1"/>
          </p:cNvPicPr>
          <p:nvPr/>
        </p:nvPicPr>
        <p:blipFill>
          <a:blip r:embed="rId2"/>
          <a:stretch>
            <a:fillRect/>
          </a:stretch>
        </p:blipFill>
        <p:spPr>
          <a:xfrm>
            <a:off x="1378102" y="728314"/>
            <a:ext cx="3763524" cy="1212454"/>
          </a:xfrm>
          <a:prstGeom prst="rect">
            <a:avLst/>
          </a:prstGeom>
        </p:spPr>
      </p:pic>
    </p:spTree>
    <p:extLst>
      <p:ext uri="{BB962C8B-B14F-4D97-AF65-F5344CB8AC3E}">
        <p14:creationId xmlns:p14="http://schemas.microsoft.com/office/powerpoint/2010/main" val="8118924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C8002A-0DDF-6C47-8687-787B8DCA8E41}"/>
              </a:ext>
            </a:extLst>
          </p:cNvPr>
          <p:cNvSpPr>
            <a:spLocks noGrp="1"/>
          </p:cNvSpPr>
          <p:nvPr>
            <p:ph type="title"/>
          </p:nvPr>
        </p:nvSpPr>
        <p:spPr/>
        <p:txBody>
          <a:bodyPr/>
          <a:lstStyle/>
          <a:p>
            <a:pPr algn="ctr"/>
            <a:r>
              <a:rPr lang="en-US" dirty="0"/>
              <a:t>2021 Virtual events</a:t>
            </a:r>
          </a:p>
        </p:txBody>
      </p:sp>
      <p:sp>
        <p:nvSpPr>
          <p:cNvPr id="3" name="Content Placeholder 2">
            <a:extLst>
              <a:ext uri="{FF2B5EF4-FFF2-40B4-BE49-F238E27FC236}">
                <a16:creationId xmlns:a16="http://schemas.microsoft.com/office/drawing/2014/main" id="{3B49B39A-6422-E64D-ADD2-EC58AD885F56}"/>
              </a:ext>
            </a:extLst>
          </p:cNvPr>
          <p:cNvSpPr>
            <a:spLocks noGrp="1"/>
          </p:cNvSpPr>
          <p:nvPr>
            <p:ph idx="1"/>
          </p:nvPr>
        </p:nvSpPr>
        <p:spPr/>
        <p:txBody>
          <a:bodyPr/>
          <a:lstStyle/>
          <a:p>
            <a:pPr marL="3657600" lvl="8" indent="0">
              <a:buNone/>
            </a:pPr>
            <a:r>
              <a:rPr lang="en-US" sz="2000" dirty="0"/>
              <a:t>	Number of Viewers</a:t>
            </a:r>
          </a:p>
          <a:p>
            <a:r>
              <a:rPr lang="en-US" dirty="0"/>
              <a:t>February 24, Transition				  3,233</a:t>
            </a:r>
          </a:p>
          <a:p>
            <a:r>
              <a:rPr lang="en-US" dirty="0"/>
              <a:t>March 30, Employment				  6.009</a:t>
            </a:r>
          </a:p>
          <a:p>
            <a:r>
              <a:rPr lang="en-US" dirty="0"/>
              <a:t>April 29, Wellness and Whole Health		     533</a:t>
            </a:r>
          </a:p>
          <a:p>
            <a:r>
              <a:rPr lang="en-US" dirty="0"/>
              <a:t>May 6, Education				  1,733</a:t>
            </a:r>
          </a:p>
          <a:p>
            <a:pPr marL="914400" lvl="2" indent="0">
              <a:buNone/>
            </a:pPr>
            <a:r>
              <a:rPr lang="en-US" dirty="0"/>
              <a:t>		</a:t>
            </a:r>
            <a:r>
              <a:rPr lang="en-US" sz="2000" dirty="0"/>
              <a:t>TOTAL			11,508</a:t>
            </a:r>
          </a:p>
        </p:txBody>
      </p:sp>
    </p:spTree>
    <p:extLst>
      <p:ext uri="{BB962C8B-B14F-4D97-AF65-F5344CB8AC3E}">
        <p14:creationId xmlns:p14="http://schemas.microsoft.com/office/powerpoint/2010/main" val="30776072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36" name="Rectangle 31">
            <a:extLst>
              <a:ext uri="{FF2B5EF4-FFF2-40B4-BE49-F238E27FC236}">
                <a16:creationId xmlns:a16="http://schemas.microsoft.com/office/drawing/2014/main" id="{F63C748C-967B-4A7B-A90F-3EDD0F485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3">
            <a:extLst>
              <a:ext uri="{FF2B5EF4-FFF2-40B4-BE49-F238E27FC236}">
                <a16:creationId xmlns:a16="http://schemas.microsoft.com/office/drawing/2014/main" id="{C0143637-4934-44E4-B909-BAF1E7B279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06212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BE81915-431C-498A-9B52-499556A976E6}"/>
              </a:ext>
            </a:extLst>
          </p:cNvPr>
          <p:cNvSpPr>
            <a:spLocks noGrp="1"/>
          </p:cNvSpPr>
          <p:nvPr>
            <p:ph type="title"/>
          </p:nvPr>
        </p:nvSpPr>
        <p:spPr>
          <a:xfrm>
            <a:off x="849683" y="1240076"/>
            <a:ext cx="2727813" cy="4584527"/>
          </a:xfrm>
        </p:spPr>
        <p:txBody>
          <a:bodyPr>
            <a:normAutofit/>
          </a:bodyPr>
          <a:lstStyle/>
          <a:p>
            <a:pPr>
              <a:lnSpc>
                <a:spcPct val="200000"/>
              </a:lnSpc>
            </a:pPr>
            <a:r>
              <a:rPr lang="en-US" sz="2800" dirty="0">
                <a:solidFill>
                  <a:srgbClr val="FFFFFF"/>
                </a:solidFill>
              </a:rPr>
              <a:t>NC STRIVE:</a:t>
            </a:r>
            <a:br>
              <a:rPr lang="en-US" sz="2800" dirty="0">
                <a:solidFill>
                  <a:srgbClr val="FFFFFF"/>
                </a:solidFill>
              </a:rPr>
            </a:br>
            <a:r>
              <a:rPr lang="en-US" sz="2800" dirty="0">
                <a:solidFill>
                  <a:srgbClr val="FFFFFF"/>
                </a:solidFill>
              </a:rPr>
              <a:t>2019 Survey (396 STUDENT VETERAN RESPONDENTS)</a:t>
            </a:r>
          </a:p>
        </p:txBody>
      </p:sp>
      <p:sp>
        <p:nvSpPr>
          <p:cNvPr id="3" name="Content Placeholder 2">
            <a:extLst>
              <a:ext uri="{FF2B5EF4-FFF2-40B4-BE49-F238E27FC236}">
                <a16:creationId xmlns:a16="http://schemas.microsoft.com/office/drawing/2014/main" id="{AD50A930-80BE-4EA3-BF89-2FFC38160AEF}"/>
              </a:ext>
            </a:extLst>
          </p:cNvPr>
          <p:cNvSpPr>
            <a:spLocks noGrp="1"/>
          </p:cNvSpPr>
          <p:nvPr>
            <p:ph idx="1"/>
          </p:nvPr>
        </p:nvSpPr>
        <p:spPr>
          <a:xfrm>
            <a:off x="4650175" y="588914"/>
            <a:ext cx="6433461" cy="5534795"/>
          </a:xfrm>
        </p:spPr>
        <p:txBody>
          <a:bodyPr anchor="t">
            <a:normAutofit lnSpcReduction="10000"/>
          </a:bodyPr>
          <a:lstStyle/>
          <a:p>
            <a:pPr marL="0" lvl="0" indent="0">
              <a:spcBef>
                <a:spcPts val="0"/>
              </a:spcBef>
              <a:buNone/>
            </a:pPr>
            <a:r>
              <a:rPr lang="en-US" dirty="0"/>
              <a:t>Top services provided by institutions of higher education:</a:t>
            </a:r>
          </a:p>
          <a:p>
            <a:pPr marL="744538" lvl="0" indent="-276225">
              <a:spcBef>
                <a:spcPts val="0"/>
              </a:spcBef>
            </a:pPr>
            <a:r>
              <a:rPr lang="en-US" dirty="0"/>
              <a:t>214 Veterans services and supports</a:t>
            </a:r>
          </a:p>
          <a:p>
            <a:pPr marL="744538" lvl="0" indent="-276225">
              <a:spcBef>
                <a:spcPts val="0"/>
              </a:spcBef>
            </a:pPr>
            <a:r>
              <a:rPr lang="en-US" dirty="0"/>
              <a:t>204 Admission process</a:t>
            </a:r>
          </a:p>
          <a:p>
            <a:pPr marL="744538" lvl="0" indent="-276225">
              <a:spcBef>
                <a:spcPts val="0"/>
              </a:spcBef>
            </a:pPr>
            <a:r>
              <a:rPr lang="en-US" dirty="0"/>
              <a:t>171 GI Bill benefits explanation</a:t>
            </a:r>
          </a:p>
          <a:p>
            <a:pPr marL="0" indent="0">
              <a:spcBef>
                <a:spcPts val="0"/>
              </a:spcBef>
              <a:buNone/>
            </a:pPr>
            <a:endParaRPr lang="en-US" dirty="0"/>
          </a:p>
          <a:p>
            <a:pPr marL="0" indent="0">
              <a:spcBef>
                <a:spcPts val="0"/>
              </a:spcBef>
              <a:buNone/>
            </a:pPr>
            <a:r>
              <a:rPr lang="en-US" dirty="0"/>
              <a:t>What is lacking at schools:</a:t>
            </a:r>
          </a:p>
          <a:p>
            <a:pPr marL="744538" lvl="0" indent="-276225">
              <a:spcBef>
                <a:spcPts val="0"/>
              </a:spcBef>
            </a:pPr>
            <a:r>
              <a:rPr lang="en-US" dirty="0"/>
              <a:t>115 Veterans peer mentors/coaches</a:t>
            </a:r>
          </a:p>
          <a:p>
            <a:pPr marL="744538" lvl="0" indent="-276225">
              <a:spcBef>
                <a:spcPts val="0"/>
              </a:spcBef>
            </a:pPr>
            <a:r>
              <a:rPr lang="en-US" dirty="0"/>
              <a:t>103 Veteran-specific events</a:t>
            </a:r>
          </a:p>
          <a:p>
            <a:pPr marL="0" indent="0">
              <a:spcBef>
                <a:spcPts val="0"/>
              </a:spcBef>
              <a:buNone/>
            </a:pPr>
            <a:endParaRPr lang="en-US" dirty="0"/>
          </a:p>
          <a:p>
            <a:pPr marL="0" indent="0">
              <a:spcBef>
                <a:spcPts val="0"/>
              </a:spcBef>
              <a:buNone/>
            </a:pPr>
            <a:r>
              <a:rPr lang="en-US" dirty="0"/>
              <a:t>What faculty and staff need to know about student Veterans:</a:t>
            </a:r>
          </a:p>
          <a:p>
            <a:pPr marL="800100" lvl="0" indent="-317500">
              <a:spcBef>
                <a:spcPts val="0"/>
              </a:spcBef>
            </a:pPr>
            <a:r>
              <a:rPr lang="en-US" dirty="0"/>
              <a:t>204 Transitional support issues</a:t>
            </a:r>
          </a:p>
          <a:p>
            <a:pPr marL="800100" lvl="0" indent="-317500">
              <a:spcBef>
                <a:spcPts val="0"/>
              </a:spcBef>
            </a:pPr>
            <a:r>
              <a:rPr lang="en-US" dirty="0"/>
              <a:t>178 Treatment of mental health issues (e.g., depression, anxiety, post-traumatic stress disorder)</a:t>
            </a:r>
          </a:p>
          <a:p>
            <a:pPr marL="800100" lvl="0" indent="-317500">
              <a:spcBef>
                <a:spcPts val="0"/>
              </a:spcBef>
            </a:pPr>
            <a:r>
              <a:rPr lang="en-US" dirty="0"/>
              <a:t>156 Local, state, and federal resources and services for Veterans</a:t>
            </a:r>
          </a:p>
          <a:p>
            <a:pPr marL="0" indent="0">
              <a:buNone/>
            </a:pPr>
            <a:endParaRPr lang="en-US" dirty="0"/>
          </a:p>
        </p:txBody>
      </p:sp>
    </p:spTree>
    <p:extLst>
      <p:ext uri="{BB962C8B-B14F-4D97-AF65-F5344CB8AC3E}">
        <p14:creationId xmlns:p14="http://schemas.microsoft.com/office/powerpoint/2010/main" val="5113329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51612C-6561-40F5-9713-642EB7F4E0FC}"/>
              </a:ext>
            </a:extLst>
          </p:cNvPr>
          <p:cNvSpPr>
            <a:spLocks noGrp="1"/>
          </p:cNvSpPr>
          <p:nvPr>
            <p:ph type="title"/>
          </p:nvPr>
        </p:nvSpPr>
        <p:spPr/>
        <p:txBody>
          <a:bodyPr/>
          <a:lstStyle/>
          <a:p>
            <a:pPr algn="ctr"/>
            <a:r>
              <a:rPr lang="en-US" dirty="0"/>
              <a:t>Why this is important to our schools</a:t>
            </a:r>
          </a:p>
        </p:txBody>
      </p:sp>
      <p:sp>
        <p:nvSpPr>
          <p:cNvPr id="3" name="Content Placeholder 2">
            <a:extLst>
              <a:ext uri="{FF2B5EF4-FFF2-40B4-BE49-F238E27FC236}">
                <a16:creationId xmlns:a16="http://schemas.microsoft.com/office/drawing/2014/main" id="{754C1403-C53C-4CE1-8C72-236EB4987200}"/>
              </a:ext>
            </a:extLst>
          </p:cNvPr>
          <p:cNvSpPr>
            <a:spLocks noGrp="1"/>
          </p:cNvSpPr>
          <p:nvPr>
            <p:ph idx="1"/>
          </p:nvPr>
        </p:nvSpPr>
        <p:spPr/>
        <p:txBody>
          <a:bodyPr/>
          <a:lstStyle/>
          <a:p>
            <a:r>
              <a:rPr lang="en-US" dirty="0"/>
              <a:t>Schools focusing on Veteran Centric Educational Programs are expanding across the state</a:t>
            </a:r>
          </a:p>
          <a:p>
            <a:r>
              <a:rPr lang="en-US" dirty="0"/>
              <a:t>These Veterans have earned educational dollars and are using it locally </a:t>
            </a:r>
          </a:p>
          <a:p>
            <a:r>
              <a:rPr lang="en-US" dirty="0"/>
              <a:t>Helping Veterans succeed at your schools improves the institution’s reputation</a:t>
            </a:r>
          </a:p>
          <a:p>
            <a:r>
              <a:rPr lang="en-US" dirty="0"/>
              <a:t>Well educated Veterans with families are likely to stay in NC. </a:t>
            </a:r>
          </a:p>
          <a:p>
            <a:r>
              <a:rPr lang="en-US" dirty="0"/>
              <a:t>Keeping these opportunities here in the state benefits us all</a:t>
            </a:r>
          </a:p>
        </p:txBody>
      </p:sp>
    </p:spTree>
    <p:extLst>
      <p:ext uri="{BB962C8B-B14F-4D97-AF65-F5344CB8AC3E}">
        <p14:creationId xmlns:p14="http://schemas.microsoft.com/office/powerpoint/2010/main" val="27612083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5424B-253E-4525-8920-67F6598064EE}"/>
              </a:ext>
            </a:extLst>
          </p:cNvPr>
          <p:cNvSpPr>
            <a:spLocks noGrp="1"/>
          </p:cNvSpPr>
          <p:nvPr>
            <p:ph type="title"/>
          </p:nvPr>
        </p:nvSpPr>
        <p:spPr/>
        <p:txBody>
          <a:bodyPr/>
          <a:lstStyle/>
          <a:p>
            <a:pPr algn="ctr"/>
            <a:r>
              <a:rPr lang="en-US" dirty="0"/>
              <a:t>What does your leadership need to know</a:t>
            </a:r>
          </a:p>
        </p:txBody>
      </p:sp>
      <p:sp>
        <p:nvSpPr>
          <p:cNvPr id="3" name="Text Placeholder 2">
            <a:extLst>
              <a:ext uri="{FF2B5EF4-FFF2-40B4-BE49-F238E27FC236}">
                <a16:creationId xmlns:a16="http://schemas.microsoft.com/office/drawing/2014/main" id="{FE8C0629-089D-4E5B-A279-4F23D3B23414}"/>
              </a:ext>
            </a:extLst>
          </p:cNvPr>
          <p:cNvSpPr>
            <a:spLocks noGrp="1"/>
          </p:cNvSpPr>
          <p:nvPr>
            <p:ph type="body" idx="1"/>
          </p:nvPr>
        </p:nvSpPr>
        <p:spPr/>
        <p:txBody>
          <a:bodyPr/>
          <a:lstStyle/>
          <a:p>
            <a:r>
              <a:rPr lang="en-US" dirty="0"/>
              <a:t>Veterans need your focus</a:t>
            </a:r>
          </a:p>
        </p:txBody>
      </p:sp>
      <p:sp>
        <p:nvSpPr>
          <p:cNvPr id="4" name="Content Placeholder 3">
            <a:extLst>
              <a:ext uri="{FF2B5EF4-FFF2-40B4-BE49-F238E27FC236}">
                <a16:creationId xmlns:a16="http://schemas.microsoft.com/office/drawing/2014/main" id="{71718ADE-811B-4818-B2B3-C0AA65488596}"/>
              </a:ext>
            </a:extLst>
          </p:cNvPr>
          <p:cNvSpPr>
            <a:spLocks noGrp="1"/>
          </p:cNvSpPr>
          <p:nvPr>
            <p:ph sz="half" idx="2"/>
          </p:nvPr>
        </p:nvSpPr>
        <p:spPr/>
        <p:txBody>
          <a:bodyPr>
            <a:normAutofit fontScale="92500"/>
          </a:bodyPr>
          <a:lstStyle/>
          <a:p>
            <a:pPr marL="0" indent="0">
              <a:spcBef>
                <a:spcPts val="0"/>
              </a:spcBef>
              <a:buNone/>
            </a:pPr>
            <a:r>
              <a:rPr lang="en-US" dirty="0"/>
              <a:t>What is lacking at schools:</a:t>
            </a:r>
          </a:p>
          <a:p>
            <a:pPr marL="744538" lvl="0" indent="-276225">
              <a:spcBef>
                <a:spcPts val="0"/>
              </a:spcBef>
            </a:pPr>
            <a:r>
              <a:rPr lang="en-US" dirty="0"/>
              <a:t>Veterans peer mentors/coaches</a:t>
            </a:r>
          </a:p>
          <a:p>
            <a:pPr marL="744538" lvl="0" indent="-276225">
              <a:spcBef>
                <a:spcPts val="0"/>
              </a:spcBef>
            </a:pPr>
            <a:r>
              <a:rPr lang="en-US" dirty="0"/>
              <a:t>Veteran-specific events/resources</a:t>
            </a:r>
          </a:p>
          <a:p>
            <a:endParaRPr lang="en-US" dirty="0"/>
          </a:p>
        </p:txBody>
      </p:sp>
      <p:sp>
        <p:nvSpPr>
          <p:cNvPr id="5" name="Text Placeholder 4">
            <a:extLst>
              <a:ext uri="{FF2B5EF4-FFF2-40B4-BE49-F238E27FC236}">
                <a16:creationId xmlns:a16="http://schemas.microsoft.com/office/drawing/2014/main" id="{1F9DB333-3796-4F70-A7CF-9C9EF8390CE0}"/>
              </a:ext>
            </a:extLst>
          </p:cNvPr>
          <p:cNvSpPr>
            <a:spLocks noGrp="1"/>
          </p:cNvSpPr>
          <p:nvPr>
            <p:ph type="body" sz="quarter" idx="3"/>
          </p:nvPr>
        </p:nvSpPr>
        <p:spPr/>
        <p:txBody>
          <a:bodyPr/>
          <a:lstStyle/>
          <a:p>
            <a:r>
              <a:rPr lang="en-US" dirty="0"/>
              <a:t>How  you can help</a:t>
            </a:r>
          </a:p>
        </p:txBody>
      </p:sp>
      <p:sp>
        <p:nvSpPr>
          <p:cNvPr id="6" name="Content Placeholder 5">
            <a:extLst>
              <a:ext uri="{FF2B5EF4-FFF2-40B4-BE49-F238E27FC236}">
                <a16:creationId xmlns:a16="http://schemas.microsoft.com/office/drawing/2014/main" id="{753A7049-C92C-4747-A3B8-CFACCDE663E5}"/>
              </a:ext>
            </a:extLst>
          </p:cNvPr>
          <p:cNvSpPr>
            <a:spLocks noGrp="1"/>
          </p:cNvSpPr>
          <p:nvPr>
            <p:ph sz="quarter" idx="4"/>
          </p:nvPr>
        </p:nvSpPr>
        <p:spPr/>
        <p:txBody>
          <a:bodyPr>
            <a:normAutofit fontScale="92500"/>
          </a:bodyPr>
          <a:lstStyle/>
          <a:p>
            <a:pPr marL="0" indent="0">
              <a:spcBef>
                <a:spcPts val="0"/>
              </a:spcBef>
              <a:buNone/>
            </a:pPr>
            <a:r>
              <a:rPr lang="en-US" dirty="0"/>
              <a:t>What faculty and staff need to know about student Veterans:</a:t>
            </a:r>
          </a:p>
          <a:p>
            <a:pPr marL="800100" lvl="0" indent="-317500">
              <a:spcBef>
                <a:spcPts val="0"/>
              </a:spcBef>
            </a:pPr>
            <a:r>
              <a:rPr lang="en-US" dirty="0"/>
              <a:t>Veterans want Transitional support </a:t>
            </a:r>
          </a:p>
          <a:p>
            <a:pPr marL="800100" lvl="0" indent="-317500">
              <a:spcBef>
                <a:spcPts val="0"/>
              </a:spcBef>
            </a:pPr>
            <a:r>
              <a:rPr lang="en-US" dirty="0"/>
              <a:t>Veterans do have issues with Transitions</a:t>
            </a:r>
          </a:p>
          <a:p>
            <a:pPr marL="800100" lvl="0" indent="-317500">
              <a:spcBef>
                <a:spcPts val="0"/>
              </a:spcBef>
            </a:pPr>
            <a:r>
              <a:rPr lang="en-US" dirty="0"/>
              <a:t>Veterans may need accommodations for MH and other concerns</a:t>
            </a:r>
          </a:p>
        </p:txBody>
      </p:sp>
    </p:spTree>
    <p:extLst>
      <p:ext uri="{BB962C8B-B14F-4D97-AF65-F5344CB8AC3E}">
        <p14:creationId xmlns:p14="http://schemas.microsoft.com/office/powerpoint/2010/main" val="340169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B45478-5B73-45D3-BA73-76DD4BD11542}"/>
              </a:ext>
            </a:extLst>
          </p:cNvPr>
          <p:cNvSpPr>
            <a:spLocks noGrp="1"/>
          </p:cNvSpPr>
          <p:nvPr>
            <p:ph type="title"/>
          </p:nvPr>
        </p:nvSpPr>
        <p:spPr/>
        <p:txBody>
          <a:bodyPr/>
          <a:lstStyle/>
          <a:p>
            <a:pPr algn="ctr"/>
            <a:r>
              <a:rPr lang="en-US" dirty="0"/>
              <a:t>Desired:  Leadership participation </a:t>
            </a:r>
          </a:p>
        </p:txBody>
      </p:sp>
      <p:sp>
        <p:nvSpPr>
          <p:cNvPr id="3" name="Content Placeholder 2">
            <a:extLst>
              <a:ext uri="{FF2B5EF4-FFF2-40B4-BE49-F238E27FC236}">
                <a16:creationId xmlns:a16="http://schemas.microsoft.com/office/drawing/2014/main" id="{34FA297F-2F58-492E-9DED-0520F034D14C}"/>
              </a:ext>
            </a:extLst>
          </p:cNvPr>
          <p:cNvSpPr>
            <a:spLocks noGrp="1"/>
          </p:cNvSpPr>
          <p:nvPr>
            <p:ph idx="1"/>
          </p:nvPr>
        </p:nvSpPr>
        <p:spPr/>
        <p:txBody>
          <a:bodyPr>
            <a:normAutofit/>
          </a:bodyPr>
          <a:lstStyle/>
          <a:p>
            <a:r>
              <a:rPr lang="en-US" dirty="0"/>
              <a:t>Today’s leaders must have the skills not only to motivate change, but also to eloquently articulate it for diverse audiences. This requires that leaders have an authentic and consistent relationship with stakeholders. The dialogue must be ongoing and collaborative. This may be old news in a sense, but the context is new. The academy values tradition, but our world values change. How a leader manages the juxtaposition of tradition against the backdrop of change is critical.</a:t>
            </a:r>
          </a:p>
          <a:p>
            <a:r>
              <a:rPr lang="en-US" dirty="0"/>
              <a:t>We need the leadership of the school, the faculty, and deans to support the VISION of a Veteran Centric Campus</a:t>
            </a:r>
          </a:p>
          <a:p>
            <a:endParaRPr lang="en-US" dirty="0"/>
          </a:p>
        </p:txBody>
      </p:sp>
    </p:spTree>
    <p:extLst>
      <p:ext uri="{BB962C8B-B14F-4D97-AF65-F5344CB8AC3E}">
        <p14:creationId xmlns:p14="http://schemas.microsoft.com/office/powerpoint/2010/main" val="34383228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text, newspaper&#10;&#10;Description automatically generated">
            <a:extLst>
              <a:ext uri="{FF2B5EF4-FFF2-40B4-BE49-F238E27FC236}">
                <a16:creationId xmlns:a16="http://schemas.microsoft.com/office/drawing/2014/main" id="{D09FF933-6C16-4545-9F2F-3444D5C34DB5}"/>
              </a:ext>
            </a:extLst>
          </p:cNvPr>
          <p:cNvPicPr>
            <a:picLocks noGrp="1" noChangeAspect="1"/>
          </p:cNvPicPr>
          <p:nvPr>
            <p:ph idx="1"/>
          </p:nvPr>
        </p:nvPicPr>
        <p:blipFill>
          <a:blip r:embed="rId2"/>
          <a:stretch>
            <a:fillRect/>
          </a:stretch>
        </p:blipFill>
        <p:spPr>
          <a:xfrm>
            <a:off x="1056640" y="211873"/>
            <a:ext cx="10078719" cy="5669280"/>
          </a:xfrm>
        </p:spPr>
      </p:pic>
    </p:spTree>
    <p:extLst>
      <p:ext uri="{BB962C8B-B14F-4D97-AF65-F5344CB8AC3E}">
        <p14:creationId xmlns:p14="http://schemas.microsoft.com/office/powerpoint/2010/main" val="34063798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F9B02-E196-4864-A02F-41E666F38225}"/>
              </a:ext>
            </a:extLst>
          </p:cNvPr>
          <p:cNvSpPr>
            <a:spLocks noGrp="1"/>
          </p:cNvSpPr>
          <p:nvPr>
            <p:ph type="title"/>
          </p:nvPr>
        </p:nvSpPr>
        <p:spPr/>
        <p:txBody>
          <a:bodyPr>
            <a:normAutofit/>
          </a:bodyPr>
          <a:lstStyle/>
          <a:p>
            <a:pPr algn="ctr"/>
            <a:r>
              <a:rPr lang="en-US" sz="6000" dirty="0"/>
              <a:t>2022 NC STRIVE @ FSU</a:t>
            </a:r>
          </a:p>
        </p:txBody>
      </p:sp>
      <p:sp>
        <p:nvSpPr>
          <p:cNvPr id="3" name="Content Placeholder 2">
            <a:extLst>
              <a:ext uri="{FF2B5EF4-FFF2-40B4-BE49-F238E27FC236}">
                <a16:creationId xmlns:a16="http://schemas.microsoft.com/office/drawing/2014/main" id="{2B8D45A0-E868-4375-B43E-4C98EFBACC40}"/>
              </a:ext>
            </a:extLst>
          </p:cNvPr>
          <p:cNvSpPr>
            <a:spLocks noGrp="1"/>
          </p:cNvSpPr>
          <p:nvPr>
            <p:ph sz="half" idx="1"/>
          </p:nvPr>
        </p:nvSpPr>
        <p:spPr/>
        <p:txBody>
          <a:bodyPr>
            <a:normAutofit/>
          </a:bodyPr>
          <a:lstStyle/>
          <a:p>
            <a:r>
              <a:rPr lang="en-US" sz="2800" dirty="0"/>
              <a:t>Green Zone Training &amp; Military Cultural Competency</a:t>
            </a:r>
          </a:p>
          <a:p>
            <a:r>
              <a:rPr lang="en-US" sz="2800" dirty="0"/>
              <a:t>Supporting HBCUs and MSIs Serving Military Connected Students</a:t>
            </a:r>
          </a:p>
          <a:p>
            <a:pPr marL="0" indent="0">
              <a:buNone/>
            </a:pPr>
            <a:endParaRPr lang="en-US" dirty="0"/>
          </a:p>
        </p:txBody>
      </p:sp>
      <p:sp>
        <p:nvSpPr>
          <p:cNvPr id="4" name="Content Placeholder 3">
            <a:extLst>
              <a:ext uri="{FF2B5EF4-FFF2-40B4-BE49-F238E27FC236}">
                <a16:creationId xmlns:a16="http://schemas.microsoft.com/office/drawing/2014/main" id="{F7EDD27C-8FAC-43B7-BEAB-8FF07033F01E}"/>
              </a:ext>
            </a:extLst>
          </p:cNvPr>
          <p:cNvSpPr>
            <a:spLocks noGrp="1"/>
          </p:cNvSpPr>
          <p:nvPr>
            <p:ph sz="half" idx="2"/>
          </p:nvPr>
        </p:nvSpPr>
        <p:spPr/>
        <p:txBody>
          <a:bodyPr>
            <a:normAutofit/>
          </a:bodyPr>
          <a:lstStyle/>
          <a:p>
            <a:r>
              <a:rPr lang="en-US" sz="2800" dirty="0"/>
              <a:t>Mental Health Support</a:t>
            </a:r>
          </a:p>
          <a:p>
            <a:r>
              <a:rPr lang="en-US" sz="2800" dirty="0"/>
              <a:t>Adult Learner Resources </a:t>
            </a:r>
          </a:p>
          <a:p>
            <a:r>
              <a:rPr lang="en-US" sz="2800" dirty="0"/>
              <a:t>Military Student Panel</a:t>
            </a:r>
          </a:p>
          <a:p>
            <a:r>
              <a:rPr lang="en-US" sz="2800" dirty="0"/>
              <a:t>Employer Best-Practices Panel</a:t>
            </a:r>
          </a:p>
          <a:p>
            <a:pPr marL="0" indent="0">
              <a:buNone/>
            </a:pPr>
            <a:endParaRPr lang="en-US" dirty="0"/>
          </a:p>
        </p:txBody>
      </p:sp>
    </p:spTree>
    <p:extLst>
      <p:ext uri="{BB962C8B-B14F-4D97-AF65-F5344CB8AC3E}">
        <p14:creationId xmlns:p14="http://schemas.microsoft.com/office/powerpoint/2010/main" val="26988207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CDDE5CDF-1512-4CDA-B956-23D223F8DE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6" name="Picture 15">
            <a:extLst>
              <a:ext uri="{FF2B5EF4-FFF2-40B4-BE49-F238E27FC236}">
                <a16:creationId xmlns:a16="http://schemas.microsoft.com/office/drawing/2014/main" id="{B029D7D8-5A6B-4C76-94C8-15798C6C5AD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8" name="Straight Connector 17">
            <a:extLst>
              <a:ext uri="{FF2B5EF4-FFF2-40B4-BE49-F238E27FC236}">
                <a16:creationId xmlns:a16="http://schemas.microsoft.com/office/drawing/2014/main" id="{A5C9319C-E20D-4884-952F-60B6A58C3E3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useBgFill="1">
        <p:nvSpPr>
          <p:cNvPr id="20" name="Rectangle 19">
            <a:extLst>
              <a:ext uri="{FF2B5EF4-FFF2-40B4-BE49-F238E27FC236}">
                <a16:creationId xmlns:a16="http://schemas.microsoft.com/office/drawing/2014/main" id="{62C9703D-C8F9-44AD-A7C0-C2F3871F8C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160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Content Placeholder 8" descr="A person with her arms crossed&#10;&#10;Description automatically generated with medium confidence">
            <a:extLst>
              <a:ext uri="{FF2B5EF4-FFF2-40B4-BE49-F238E27FC236}">
                <a16:creationId xmlns:a16="http://schemas.microsoft.com/office/drawing/2014/main" id="{0CB24421-31E2-4D65-8FAC-40730C269321}"/>
              </a:ext>
            </a:extLst>
          </p:cNvPr>
          <p:cNvPicPr>
            <a:picLocks noGrp="1" noChangeAspect="1"/>
          </p:cNvPicPr>
          <p:nvPr>
            <p:ph idx="1"/>
          </p:nvPr>
        </p:nvPicPr>
        <p:blipFill>
          <a:blip r:embed="rId3"/>
          <a:stretch>
            <a:fillRect/>
          </a:stretch>
        </p:blipFill>
        <p:spPr>
          <a:xfrm>
            <a:off x="643466" y="419881"/>
            <a:ext cx="10905066" cy="4443814"/>
          </a:xfrm>
          <a:prstGeom prst="rect">
            <a:avLst/>
          </a:prstGeom>
        </p:spPr>
      </p:pic>
      <p:pic>
        <p:nvPicPr>
          <p:cNvPr id="2050" name="Picture 2" descr="press logos">
            <a:extLst>
              <a:ext uri="{FF2B5EF4-FFF2-40B4-BE49-F238E27FC236}">
                <a16:creationId xmlns:a16="http://schemas.microsoft.com/office/drawing/2014/main" id="{9BA755F5-9FC5-4C06-8F35-3149695FC2F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99425" y="5038031"/>
            <a:ext cx="8993149" cy="155448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BDC2E111-E4F2-428E-AF5A-3AC1BF666618}"/>
              </a:ext>
            </a:extLst>
          </p:cNvPr>
          <p:cNvSpPr txBox="1"/>
          <p:nvPr/>
        </p:nvSpPr>
        <p:spPr>
          <a:xfrm>
            <a:off x="1880259" y="3945846"/>
            <a:ext cx="4215740" cy="584775"/>
          </a:xfrm>
          <a:prstGeom prst="rect">
            <a:avLst/>
          </a:prstGeom>
          <a:noFill/>
        </p:spPr>
        <p:txBody>
          <a:bodyPr wrap="square" rtlCol="0">
            <a:spAutoFit/>
          </a:bodyPr>
          <a:lstStyle/>
          <a:p>
            <a:r>
              <a:rPr lang="en-US" sz="3200" dirty="0"/>
              <a:t>Sarah Plummer Taylor</a:t>
            </a:r>
          </a:p>
        </p:txBody>
      </p:sp>
    </p:spTree>
    <p:extLst>
      <p:ext uri="{BB962C8B-B14F-4D97-AF65-F5344CB8AC3E}">
        <p14:creationId xmlns:p14="http://schemas.microsoft.com/office/powerpoint/2010/main" val="13463744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DDE5CDF-1512-4CDA-B956-23D223F8DE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3" name="Picture 12">
            <a:extLst>
              <a:ext uri="{FF2B5EF4-FFF2-40B4-BE49-F238E27FC236}">
                <a16:creationId xmlns:a16="http://schemas.microsoft.com/office/drawing/2014/main" id="{B029D7D8-5A6B-4C76-94C8-15798C6C5AD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5" name="Straight Connector 14">
            <a:extLst>
              <a:ext uri="{FF2B5EF4-FFF2-40B4-BE49-F238E27FC236}">
                <a16:creationId xmlns:a16="http://schemas.microsoft.com/office/drawing/2014/main" id="{A5C9319C-E20D-4884-952F-60B6A58C3E3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useBgFill="1">
        <p:nvSpPr>
          <p:cNvPr id="17" name="Rectangle 16">
            <a:extLst>
              <a:ext uri="{FF2B5EF4-FFF2-40B4-BE49-F238E27FC236}">
                <a16:creationId xmlns:a16="http://schemas.microsoft.com/office/drawing/2014/main" id="{F1176DA6-4BBF-42A4-9C94-E6613CCD6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99AAB0AE-172B-4FB4-80C2-86CD6B8242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chemeClr val="bg1"/>
          </a:solidFill>
          <a:ln w="22225">
            <a:solidFill>
              <a:srgbClr val="F096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A person smiling for the camera&#10;&#10;Description automatically generated with medium confidence">
            <a:extLst>
              <a:ext uri="{FF2B5EF4-FFF2-40B4-BE49-F238E27FC236}">
                <a16:creationId xmlns:a16="http://schemas.microsoft.com/office/drawing/2014/main" id="{6E541D36-0D2F-4920-B2A2-D01E25F85307}"/>
              </a:ext>
            </a:extLst>
          </p:cNvPr>
          <p:cNvPicPr>
            <a:picLocks noGrp="1" noChangeAspect="1"/>
          </p:cNvPicPr>
          <p:nvPr>
            <p:ph idx="1"/>
          </p:nvPr>
        </p:nvPicPr>
        <p:blipFill>
          <a:blip r:embed="rId3"/>
          <a:stretch>
            <a:fillRect/>
          </a:stretch>
        </p:blipFill>
        <p:spPr>
          <a:xfrm>
            <a:off x="1143941" y="643467"/>
            <a:ext cx="9904117" cy="5571066"/>
          </a:xfrm>
          <a:prstGeom prst="rect">
            <a:avLst/>
          </a:prstGeom>
        </p:spPr>
      </p:pic>
    </p:spTree>
    <p:extLst>
      <p:ext uri="{BB962C8B-B14F-4D97-AF65-F5344CB8AC3E}">
        <p14:creationId xmlns:p14="http://schemas.microsoft.com/office/powerpoint/2010/main" val="1436134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90B73-5B3C-41F8-A1FD-A47FF29AD4C7}"/>
              </a:ext>
            </a:extLst>
          </p:cNvPr>
          <p:cNvSpPr>
            <a:spLocks noGrp="1"/>
          </p:cNvSpPr>
          <p:nvPr>
            <p:ph type="title"/>
          </p:nvPr>
        </p:nvSpPr>
        <p:spPr/>
        <p:txBody>
          <a:bodyPr>
            <a:normAutofit/>
          </a:bodyPr>
          <a:lstStyle/>
          <a:p>
            <a:pPr algn="ctr"/>
            <a:r>
              <a:rPr lang="en-US" sz="5400" dirty="0"/>
              <a:t>What is NC STRIVE?</a:t>
            </a:r>
          </a:p>
        </p:txBody>
      </p:sp>
      <p:sp>
        <p:nvSpPr>
          <p:cNvPr id="3" name="Content Placeholder 2">
            <a:extLst>
              <a:ext uri="{FF2B5EF4-FFF2-40B4-BE49-F238E27FC236}">
                <a16:creationId xmlns:a16="http://schemas.microsoft.com/office/drawing/2014/main" id="{A4323DBE-720B-4641-BA1F-FDA4DADB318A}"/>
              </a:ext>
            </a:extLst>
          </p:cNvPr>
          <p:cNvSpPr>
            <a:spLocks noGrp="1"/>
          </p:cNvSpPr>
          <p:nvPr>
            <p:ph idx="1"/>
          </p:nvPr>
        </p:nvSpPr>
        <p:spPr>
          <a:xfrm>
            <a:off x="1451579" y="2015732"/>
            <a:ext cx="9603275" cy="3626785"/>
          </a:xfrm>
        </p:spPr>
        <p:txBody>
          <a:bodyPr>
            <a:normAutofit/>
          </a:bodyPr>
          <a:lstStyle/>
          <a:p>
            <a:pPr marL="0" indent="0" algn="ctr">
              <a:buNone/>
            </a:pPr>
            <a:r>
              <a:rPr lang="en-US" sz="3200" b="1" i="0" dirty="0">
                <a:solidFill>
                  <a:srgbClr val="000000"/>
                </a:solidFill>
                <a:effectLst/>
                <a:latin typeface="Calibri" panose="020F0502020204030204" pitchFamily="34" charset="0"/>
                <a:cs typeface="Calibri" panose="020F0502020204030204" pitchFamily="34" charset="0"/>
              </a:rPr>
              <a:t>NC Governors Institute/NC Governors Working Group</a:t>
            </a:r>
          </a:p>
          <a:p>
            <a:pPr marL="0" indent="0">
              <a:buNone/>
            </a:pPr>
            <a:endParaRPr lang="en-US" b="1" i="0" dirty="0">
              <a:solidFill>
                <a:srgbClr val="000000"/>
              </a:solidFill>
              <a:effectLst/>
              <a:latin typeface="Calibri" panose="020F0502020204030204" pitchFamily="34" charset="0"/>
              <a:cs typeface="Calibri" panose="020F0502020204030204" pitchFamily="34" charset="0"/>
            </a:endParaRPr>
          </a:p>
          <a:p>
            <a:pPr marL="0" indent="0">
              <a:buNone/>
            </a:pPr>
            <a:r>
              <a:rPr lang="en-US" sz="2400" b="1" i="0" dirty="0">
                <a:solidFill>
                  <a:srgbClr val="000000"/>
                </a:solidFill>
                <a:effectLst/>
                <a:latin typeface="Calibri" panose="020F0502020204030204" pitchFamily="34" charset="0"/>
                <a:cs typeface="Calibri" panose="020F0502020204030204" pitchFamily="34" charset="0"/>
              </a:rPr>
              <a:t>PURPOSE:</a:t>
            </a:r>
            <a:r>
              <a:rPr lang="en-US" sz="2400" b="0" i="0" dirty="0">
                <a:solidFill>
                  <a:srgbClr val="000000"/>
                </a:solidFill>
                <a:effectLst/>
                <a:latin typeface="Calibri" panose="020F0502020204030204" pitchFamily="34" charset="0"/>
                <a:cs typeface="Calibri" panose="020F0502020204030204" pitchFamily="34" charset="0"/>
              </a:rPr>
              <a:t> Annual conferences aimed to equip administrators, faculty and staff in higher education with information, resources, and networking that will enhance the experience and success of student Veterans in their pursuit of certificates and degrees.</a:t>
            </a:r>
          </a:p>
          <a:p>
            <a:pPr marL="0" indent="0">
              <a:buNone/>
            </a:pPr>
            <a:endParaRPr 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789479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70A72-3D77-45FC-BA45-BDCEE5BBA7DD}"/>
              </a:ext>
            </a:extLst>
          </p:cNvPr>
          <p:cNvSpPr>
            <a:spLocks noGrp="1"/>
          </p:cNvSpPr>
          <p:nvPr>
            <p:ph type="title"/>
          </p:nvPr>
        </p:nvSpPr>
        <p:spPr>
          <a:xfrm>
            <a:off x="1451579" y="804519"/>
            <a:ext cx="9603275" cy="1049235"/>
          </a:xfrm>
        </p:spPr>
        <p:txBody>
          <a:bodyPr>
            <a:normAutofit/>
          </a:bodyPr>
          <a:lstStyle/>
          <a:p>
            <a:pPr algn="ctr"/>
            <a:r>
              <a:rPr lang="en-US" dirty="0"/>
              <a:t>All   are   welcome!</a:t>
            </a:r>
          </a:p>
        </p:txBody>
      </p:sp>
      <p:grpSp>
        <p:nvGrpSpPr>
          <p:cNvPr id="9" name="Group 8">
            <a:extLst>
              <a:ext uri="{FF2B5EF4-FFF2-40B4-BE49-F238E27FC236}">
                <a16:creationId xmlns:a16="http://schemas.microsoft.com/office/drawing/2014/main" id="{A0DD64FD-F9A4-4F44-9845-54027F798CC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59130" y="2012810"/>
            <a:ext cx="3677027" cy="3453535"/>
            <a:chOff x="7807230" y="2012810"/>
            <a:chExt cx="3251252" cy="3459865"/>
          </a:xfrm>
        </p:grpSpPr>
        <p:sp>
          <p:nvSpPr>
            <p:cNvPr id="10" name="Rectangle 9">
              <a:extLst>
                <a:ext uri="{FF2B5EF4-FFF2-40B4-BE49-F238E27FC236}">
                  <a16:creationId xmlns:a16="http://schemas.microsoft.com/office/drawing/2014/main" id="{D51ABB10-CE3E-4C4F-A274-78C4CB1648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3FE925A-731E-4A55-A2B0-80597DF01E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solidFill>
              <a:schemeClr val="bg1"/>
            </a:soli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pic>
        <p:nvPicPr>
          <p:cNvPr id="4" name="Content Placeholder 3">
            <a:extLst>
              <a:ext uri="{FF2B5EF4-FFF2-40B4-BE49-F238E27FC236}">
                <a16:creationId xmlns:a16="http://schemas.microsoft.com/office/drawing/2014/main" id="{1AF60FF3-CBFB-45D5-8E76-D6799CDA6F7B}"/>
              </a:ext>
            </a:extLst>
          </p:cNvPr>
          <p:cNvPicPr>
            <a:picLocks noGrp="1" noChangeAspect="1"/>
          </p:cNvPicPr>
          <p:nvPr>
            <p:ph idx="1"/>
          </p:nvPr>
        </p:nvPicPr>
        <p:blipFill>
          <a:blip r:embed="rId2"/>
          <a:stretch>
            <a:fillRect/>
          </a:stretch>
        </p:blipFill>
        <p:spPr>
          <a:xfrm>
            <a:off x="1635739" y="3127418"/>
            <a:ext cx="3336989" cy="1218001"/>
          </a:xfrm>
          <a:prstGeom prst="rect">
            <a:avLst/>
          </a:prstGeom>
        </p:spPr>
      </p:pic>
      <p:sp>
        <p:nvSpPr>
          <p:cNvPr id="3" name="Content Placeholder 2">
            <a:extLst>
              <a:ext uri="{FF2B5EF4-FFF2-40B4-BE49-F238E27FC236}">
                <a16:creationId xmlns:a16="http://schemas.microsoft.com/office/drawing/2014/main" id="{E119EC6E-E78A-4D77-8971-FB463A3DA50C}"/>
              </a:ext>
            </a:extLst>
          </p:cNvPr>
          <p:cNvSpPr>
            <a:spLocks noGrp="1"/>
          </p:cNvSpPr>
          <p:nvPr>
            <p:ph idx="1"/>
          </p:nvPr>
        </p:nvSpPr>
        <p:spPr>
          <a:xfrm>
            <a:off x="5616433" y="2015734"/>
            <a:ext cx="5435733" cy="3647129"/>
          </a:xfrm>
        </p:spPr>
        <p:txBody>
          <a:bodyPr>
            <a:normAutofit fontScale="92500" lnSpcReduction="10000"/>
          </a:bodyPr>
          <a:lstStyle/>
          <a:p>
            <a:pPr marL="0" indent="0">
              <a:lnSpc>
                <a:spcPct val="110000"/>
              </a:lnSpc>
              <a:buNone/>
            </a:pPr>
            <a:r>
              <a:rPr lang="en-US" sz="1900" dirty="0"/>
              <a:t>We encourage institutional leadership to support NC STRIVE events.  </a:t>
            </a:r>
          </a:p>
          <a:p>
            <a:pPr marL="0" indent="0">
              <a:lnSpc>
                <a:spcPct val="110000"/>
              </a:lnSpc>
              <a:buNone/>
            </a:pPr>
            <a:r>
              <a:rPr lang="en-US" sz="1900" dirty="0"/>
              <a:t>It is vital that schools with large numbers of student Veterans be represented and prepared to support our Veterans. </a:t>
            </a:r>
          </a:p>
          <a:p>
            <a:pPr marL="0" indent="0">
              <a:lnSpc>
                <a:spcPct val="110000"/>
              </a:lnSpc>
              <a:buNone/>
            </a:pPr>
            <a:r>
              <a:rPr lang="en-US" sz="1900" dirty="0"/>
              <a:t>In 2019, the latest year that data are available for the number of student Veterans and military-connected dependents on the GI Bill in North Carolina, 13,297 were in community colleges, 11,437 were in the University of North Carolina System, and 4,558 were in NCICU (NC Independent Colleges and Universities)-affiliated schools.</a:t>
            </a:r>
          </a:p>
          <a:p>
            <a:pPr marL="0" indent="0">
              <a:lnSpc>
                <a:spcPct val="110000"/>
              </a:lnSpc>
              <a:buNone/>
            </a:pPr>
            <a:endParaRPr lang="en-US" sz="1600" dirty="0"/>
          </a:p>
        </p:txBody>
      </p:sp>
    </p:spTree>
    <p:extLst>
      <p:ext uri="{BB962C8B-B14F-4D97-AF65-F5344CB8AC3E}">
        <p14:creationId xmlns:p14="http://schemas.microsoft.com/office/powerpoint/2010/main" val="38191099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02" name="Rectangle 101">
            <a:extLst>
              <a:ext uri="{FF2B5EF4-FFF2-40B4-BE49-F238E27FC236}">
                <a16:creationId xmlns:a16="http://schemas.microsoft.com/office/drawing/2014/main" id="{1CE580D1-F917-4567-AFB4-99AA9B52A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04" name="Picture 103">
            <a:extLst>
              <a:ext uri="{FF2B5EF4-FFF2-40B4-BE49-F238E27FC236}">
                <a16:creationId xmlns:a16="http://schemas.microsoft.com/office/drawing/2014/main" id="{1F5620B8-A2D8-4568-B566-F0453A0D916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06" name="Straight Connector 105">
            <a:extLst>
              <a:ext uri="{FF2B5EF4-FFF2-40B4-BE49-F238E27FC236}">
                <a16:creationId xmlns:a16="http://schemas.microsoft.com/office/drawing/2014/main" id="{1C7D2BA4-4B7A-4596-8BCC-5CF7154238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4977F1E1-2B6F-4BB6-899F-67D8764D83C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10" name="Rectangle 109">
            <a:extLst>
              <a:ext uri="{FF2B5EF4-FFF2-40B4-BE49-F238E27FC236}">
                <a16:creationId xmlns:a16="http://schemas.microsoft.com/office/drawing/2014/main" id="{ECF9E76A-BE1D-4850-B32D-718810A427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926401C1-9077-49F4-BC8C-F2D7AAEDF8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D8892976-E9D9-44F3-A788-EFC65B6A16CD}"/>
              </a:ext>
            </a:extLst>
          </p:cNvPr>
          <p:cNvSpPr>
            <a:spLocks noGrp="1"/>
          </p:cNvSpPr>
          <p:nvPr>
            <p:ph type="title"/>
          </p:nvPr>
        </p:nvSpPr>
        <p:spPr>
          <a:xfrm>
            <a:off x="7221866" y="967167"/>
            <a:ext cx="3514639" cy="2374516"/>
          </a:xfrm>
        </p:spPr>
        <p:txBody>
          <a:bodyPr vert="horz" lIns="91440" tIns="45720" rIns="91440" bIns="0" rtlCol="0" anchor="b">
            <a:normAutofit/>
          </a:bodyPr>
          <a:lstStyle/>
          <a:p>
            <a:r>
              <a:rPr lang="en-US" sz="4800" dirty="0"/>
              <a:t>Thank you</a:t>
            </a:r>
            <a:endParaRPr lang="en-US" sz="4800"/>
          </a:p>
        </p:txBody>
      </p:sp>
      <p:grpSp>
        <p:nvGrpSpPr>
          <p:cNvPr id="114" name="Group 113">
            <a:extLst>
              <a:ext uri="{FF2B5EF4-FFF2-40B4-BE49-F238E27FC236}">
                <a16:creationId xmlns:a16="http://schemas.microsoft.com/office/drawing/2014/main" id="{6F4DCDBC-53A5-4E64-9410-90FAC8F19A6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2237" y="482171"/>
            <a:ext cx="6104331" cy="5149101"/>
            <a:chOff x="7463259" y="583365"/>
            <a:chExt cx="6104330" cy="5181928"/>
          </a:xfrm>
        </p:grpSpPr>
        <p:sp>
          <p:nvSpPr>
            <p:cNvPr id="115" name="Rectangle 114">
              <a:extLst>
                <a:ext uri="{FF2B5EF4-FFF2-40B4-BE49-F238E27FC236}">
                  <a16:creationId xmlns:a16="http://schemas.microsoft.com/office/drawing/2014/main" id="{38AA2233-67A4-4405-A6A0-16532F2AEB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3259" y="583365"/>
              <a:ext cx="6104330"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78FC11D8-17C9-427C-9008-CD14BB70DF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6318" y="915807"/>
              <a:ext cx="5471354"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4" name="Picture 3">
            <a:extLst>
              <a:ext uri="{FF2B5EF4-FFF2-40B4-BE49-F238E27FC236}">
                <a16:creationId xmlns:a16="http://schemas.microsoft.com/office/drawing/2014/main" id="{0055DCC7-F677-4DF4-A7DC-73DF11537DF2}"/>
              </a:ext>
            </a:extLst>
          </p:cNvPr>
          <p:cNvPicPr>
            <a:picLocks noChangeAspect="1"/>
          </p:cNvPicPr>
          <p:nvPr/>
        </p:nvPicPr>
        <p:blipFill rotWithShape="1">
          <a:blip r:embed="rId3"/>
          <a:srcRect l="781" r="2" b="2"/>
          <a:stretch/>
        </p:blipFill>
        <p:spPr>
          <a:xfrm>
            <a:off x="1271223" y="1116345"/>
            <a:ext cx="4825148" cy="3866172"/>
          </a:xfrm>
          <a:prstGeom prst="rect">
            <a:avLst/>
          </a:prstGeom>
        </p:spPr>
      </p:pic>
      <p:cxnSp>
        <p:nvCxnSpPr>
          <p:cNvPr id="118" name="Straight Connector 117">
            <a:extLst>
              <a:ext uri="{FF2B5EF4-FFF2-40B4-BE49-F238E27FC236}">
                <a16:creationId xmlns:a16="http://schemas.microsoft.com/office/drawing/2014/main" id="{10736E1A-F5DA-490E-93F3-6B41FD17D1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8030" y="3526496"/>
            <a:ext cx="3511548"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120" name="Picture 119">
            <a:extLst>
              <a:ext uri="{FF2B5EF4-FFF2-40B4-BE49-F238E27FC236}">
                <a16:creationId xmlns:a16="http://schemas.microsoft.com/office/drawing/2014/main" id="{F03E1F11-377D-4B2D-857A-B5FC620E142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22" name="Straight Connector 121">
            <a:extLst>
              <a:ext uri="{FF2B5EF4-FFF2-40B4-BE49-F238E27FC236}">
                <a16:creationId xmlns:a16="http://schemas.microsoft.com/office/drawing/2014/main" id="{DF0BC6F4-2CDB-4CCF-BDC9-F976C39B889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23011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8D5BA-B1A5-4677-BD5B-FAA65FF50707}"/>
              </a:ext>
            </a:extLst>
          </p:cNvPr>
          <p:cNvSpPr>
            <a:spLocks noGrp="1"/>
          </p:cNvSpPr>
          <p:nvPr>
            <p:ph type="title"/>
          </p:nvPr>
        </p:nvSpPr>
        <p:spPr>
          <a:xfrm>
            <a:off x="1451579" y="804519"/>
            <a:ext cx="9603275" cy="1049235"/>
          </a:xfrm>
        </p:spPr>
        <p:txBody>
          <a:bodyPr>
            <a:normAutofit/>
          </a:bodyPr>
          <a:lstStyle/>
          <a:p>
            <a:r>
              <a:rPr lang="en-US" dirty="0"/>
              <a:t>Governor's Working group ON VETERANS, SERVICE MEMBERS,  AND THEIR FAMILIES</a:t>
            </a:r>
          </a:p>
        </p:txBody>
      </p:sp>
      <p:graphicFrame>
        <p:nvGraphicFramePr>
          <p:cNvPr id="51" name="Content Placeholder 2">
            <a:extLst>
              <a:ext uri="{FF2B5EF4-FFF2-40B4-BE49-F238E27FC236}">
                <a16:creationId xmlns:a16="http://schemas.microsoft.com/office/drawing/2014/main" id="{EDE319FB-684C-415F-8ADE-358000889753}"/>
              </a:ext>
            </a:extLst>
          </p:cNvPr>
          <p:cNvGraphicFramePr>
            <a:graphicFrameLocks noGrp="1"/>
          </p:cNvGraphicFramePr>
          <p:nvPr>
            <p:ph idx="1"/>
            <p:extLst>
              <p:ext uri="{D42A27DB-BD31-4B8C-83A1-F6EECF244321}">
                <p14:modId xmlns:p14="http://schemas.microsoft.com/office/powerpoint/2010/main" val="2415638698"/>
              </p:ext>
            </p:extLst>
          </p:nvPr>
        </p:nvGraphicFramePr>
        <p:xfrm>
          <a:off x="1450975" y="2340435"/>
          <a:ext cx="9604375" cy="33244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300426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1A86B93D-0879-4BC3-B616-90E5044828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20E885D-F4D2-48FD-95D9-DA0751F3D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838524"/>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A248F00A-C483-48D4-9D59-89C9BE29F54A}"/>
              </a:ext>
            </a:extLst>
          </p:cNvPr>
          <p:cNvSpPr>
            <a:spLocks noGrp="1"/>
          </p:cNvSpPr>
          <p:nvPr>
            <p:ph type="title"/>
          </p:nvPr>
        </p:nvSpPr>
        <p:spPr>
          <a:xfrm>
            <a:off x="7555992" y="2307409"/>
            <a:ext cx="3157577" cy="3747316"/>
          </a:xfrm>
        </p:spPr>
        <p:txBody>
          <a:bodyPr anchor="t">
            <a:normAutofit/>
          </a:bodyPr>
          <a:lstStyle/>
          <a:p>
            <a:br>
              <a:rPr lang="en-US"/>
            </a:br>
            <a:br>
              <a:rPr lang="en-US"/>
            </a:br>
            <a:br>
              <a:rPr lang="en-US"/>
            </a:br>
            <a:br>
              <a:rPr lang="en-US"/>
            </a:br>
            <a:r>
              <a:rPr lang="en-US"/>
              <a:t>Key partnerships</a:t>
            </a:r>
          </a:p>
        </p:txBody>
      </p:sp>
      <p:cxnSp>
        <p:nvCxnSpPr>
          <p:cNvPr id="34" name="Straight Connector 33">
            <a:extLst>
              <a:ext uri="{FF2B5EF4-FFF2-40B4-BE49-F238E27FC236}">
                <a16:creationId xmlns:a16="http://schemas.microsoft.com/office/drawing/2014/main" id="{39EC1CB8-4497-451C-9F6C-6BC9B65056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55992" y="2146542"/>
            <a:ext cx="3157578"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36" name="Title 1">
            <a:extLst>
              <a:ext uri="{FF2B5EF4-FFF2-40B4-BE49-F238E27FC236}">
                <a16:creationId xmlns:a16="http://schemas.microsoft.com/office/drawing/2014/main" id="{A599AF7C-8D7E-4D1B-AB28-587084B3DEF2}"/>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1580" y="3122496"/>
            <a:ext cx="3530157" cy="104923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endParaRPr lang="en-US" dirty="0"/>
          </a:p>
        </p:txBody>
      </p:sp>
      <p:graphicFrame>
        <p:nvGraphicFramePr>
          <p:cNvPr id="6" name="Content Placeholder 5">
            <a:extLst>
              <a:ext uri="{FF2B5EF4-FFF2-40B4-BE49-F238E27FC236}">
                <a16:creationId xmlns:a16="http://schemas.microsoft.com/office/drawing/2014/main" id="{E5225468-A80C-4432-BB8A-9EEEF881F4DB}"/>
              </a:ext>
            </a:extLst>
          </p:cNvPr>
          <p:cNvGraphicFramePr>
            <a:graphicFrameLocks noGrp="1"/>
          </p:cNvGraphicFramePr>
          <p:nvPr>
            <p:ph idx="1"/>
            <p:extLst>
              <p:ext uri="{D42A27DB-BD31-4B8C-83A1-F6EECF244321}">
                <p14:modId xmlns:p14="http://schemas.microsoft.com/office/powerpoint/2010/main" val="450591502"/>
              </p:ext>
            </p:extLst>
          </p:nvPr>
        </p:nvGraphicFramePr>
        <p:xfrm>
          <a:off x="1136347" y="803275"/>
          <a:ext cx="5913437" cy="52514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590071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38EC9-CC56-4C4C-8112-27A3D87C1903}"/>
              </a:ext>
            </a:extLst>
          </p:cNvPr>
          <p:cNvSpPr>
            <a:spLocks noGrp="1"/>
          </p:cNvSpPr>
          <p:nvPr>
            <p:ph type="title"/>
          </p:nvPr>
        </p:nvSpPr>
        <p:spPr>
          <a:xfrm>
            <a:off x="1451579" y="804519"/>
            <a:ext cx="9603275" cy="1049235"/>
          </a:xfrm>
        </p:spPr>
        <p:txBody>
          <a:bodyPr>
            <a:normAutofit/>
          </a:bodyPr>
          <a:lstStyle/>
          <a:p>
            <a:r>
              <a:rPr lang="en-US" sz="2200" b="1" dirty="0">
                <a:latin typeface="Calibri" panose="020F0502020204030204" pitchFamily="34" charset="0"/>
              </a:rPr>
              <a:t>Supporting the Successful Transition of Military Veterans</a:t>
            </a:r>
            <a:br>
              <a:rPr lang="en-US" sz="2200" dirty="0">
                <a:latin typeface="Calibri" panose="020F0502020204030204" pitchFamily="34" charset="0"/>
              </a:rPr>
            </a:br>
            <a:br>
              <a:rPr lang="en-US" sz="2200" dirty="0"/>
            </a:br>
            <a:endParaRPr lang="en-US" sz="2200"/>
          </a:p>
        </p:txBody>
      </p:sp>
      <p:sp>
        <p:nvSpPr>
          <p:cNvPr id="3" name="Content Placeholder 2">
            <a:extLst>
              <a:ext uri="{FF2B5EF4-FFF2-40B4-BE49-F238E27FC236}">
                <a16:creationId xmlns:a16="http://schemas.microsoft.com/office/drawing/2014/main" id="{7B89BC03-EF5C-4FD7-8636-8C48A91ED2EB}"/>
              </a:ext>
            </a:extLst>
          </p:cNvPr>
          <p:cNvSpPr>
            <a:spLocks noGrp="1"/>
          </p:cNvSpPr>
          <p:nvPr>
            <p:ph idx="1"/>
          </p:nvPr>
        </p:nvSpPr>
        <p:spPr>
          <a:xfrm>
            <a:off x="1451579" y="2015734"/>
            <a:ext cx="4158849" cy="3450613"/>
          </a:xfrm>
        </p:spPr>
        <p:txBody>
          <a:bodyPr>
            <a:normAutofit/>
          </a:bodyPr>
          <a:lstStyle/>
          <a:p>
            <a:r>
              <a:rPr lang="en-US" b="1" dirty="0"/>
              <a:t>Bringing People Together</a:t>
            </a:r>
          </a:p>
          <a:p>
            <a:r>
              <a:rPr lang="en-US" b="1" dirty="0"/>
              <a:t>Sharing a Vision for this Project</a:t>
            </a:r>
          </a:p>
          <a:p>
            <a:r>
              <a:rPr lang="en-US" b="1" dirty="0"/>
              <a:t>Supporting Regional Leadership to Define the Content </a:t>
            </a:r>
          </a:p>
          <a:p>
            <a:r>
              <a:rPr lang="en-US" b="1" dirty="0"/>
              <a:t>Sharing Best Practices</a:t>
            </a:r>
          </a:p>
        </p:txBody>
      </p:sp>
      <p:grpSp>
        <p:nvGrpSpPr>
          <p:cNvPr id="40" name="Group 39">
            <a:extLst>
              <a:ext uri="{FF2B5EF4-FFF2-40B4-BE49-F238E27FC236}">
                <a16:creationId xmlns:a16="http://schemas.microsoft.com/office/drawing/2014/main" id="{93401815-9C3D-43EE-B4E4-2504090CEF0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9823" y="2012810"/>
            <a:ext cx="4948659" cy="3453535"/>
            <a:chOff x="7807230" y="2012810"/>
            <a:chExt cx="3251252" cy="3459865"/>
          </a:xfrm>
        </p:grpSpPr>
        <p:sp>
          <p:nvSpPr>
            <p:cNvPr id="41" name="Rectangle 40">
              <a:extLst>
                <a:ext uri="{FF2B5EF4-FFF2-40B4-BE49-F238E27FC236}">
                  <a16:creationId xmlns:a16="http://schemas.microsoft.com/office/drawing/2014/main" id="{CDC52205-72B7-41BE-99DF-6B24F25ED6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298BFFC9-C8B3-41FE-B9CC-C492B07945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35" name="Content Placeholder 3">
            <a:extLst>
              <a:ext uri="{FF2B5EF4-FFF2-40B4-BE49-F238E27FC236}">
                <a16:creationId xmlns:a16="http://schemas.microsoft.com/office/drawing/2014/main" id="{3CC26C33-5B8B-4385-A5B1-32F13FC619DD}"/>
              </a:ext>
            </a:extLst>
          </p:cNvPr>
          <p:cNvPicPr>
            <a:picLocks noChangeAspect="1"/>
          </p:cNvPicPr>
          <p:nvPr/>
        </p:nvPicPr>
        <p:blipFill rotWithShape="1">
          <a:blip r:embed="rId2">
            <a:extLst>
              <a:ext uri="{28A0092B-C50C-407E-A947-70E740481C1C}">
                <a14:useLocalDpi xmlns:a14="http://schemas.microsoft.com/office/drawing/2010/main" val="0"/>
              </a:ext>
            </a:extLst>
          </a:blip>
          <a:srcRect l="1427" r="3" b="3"/>
          <a:stretch/>
        </p:blipFill>
        <p:spPr>
          <a:xfrm>
            <a:off x="6277257" y="2174242"/>
            <a:ext cx="4613872" cy="3124351"/>
          </a:xfrm>
          <a:prstGeom prst="rect">
            <a:avLst/>
          </a:prstGeom>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21533687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4BDCE-702D-4F85-AF37-6D7E496BC118}"/>
              </a:ext>
            </a:extLst>
          </p:cNvPr>
          <p:cNvSpPr>
            <a:spLocks noGrp="1"/>
          </p:cNvSpPr>
          <p:nvPr>
            <p:ph type="title"/>
          </p:nvPr>
        </p:nvSpPr>
        <p:spPr>
          <a:xfrm>
            <a:off x="1451579" y="181929"/>
            <a:ext cx="9603275" cy="1671826"/>
          </a:xfrm>
        </p:spPr>
        <p:txBody>
          <a:bodyPr/>
          <a:lstStyle/>
          <a:p>
            <a:endParaRPr lang="en-US" dirty="0"/>
          </a:p>
        </p:txBody>
      </p:sp>
      <p:pic>
        <p:nvPicPr>
          <p:cNvPr id="4" name="Content Placeholder 3">
            <a:extLst>
              <a:ext uri="{FF2B5EF4-FFF2-40B4-BE49-F238E27FC236}">
                <a16:creationId xmlns:a16="http://schemas.microsoft.com/office/drawing/2014/main" id="{79D814D7-75A9-443F-B9C3-4A4FC8DCDFAF}"/>
              </a:ext>
            </a:extLst>
          </p:cNvPr>
          <p:cNvPicPr>
            <a:picLocks noGrp="1"/>
          </p:cNvPicPr>
          <p:nvPr>
            <p:ph idx="1"/>
          </p:nvPr>
        </p:nvPicPr>
        <p:blipFill rotWithShape="1">
          <a:blip r:embed="rId2">
            <a:extLst>
              <a:ext uri="{28A0092B-C50C-407E-A947-70E740481C1C}">
                <a14:useLocalDpi xmlns:a14="http://schemas.microsoft.com/office/drawing/2010/main" val="0"/>
              </a:ext>
            </a:extLst>
          </a:blip>
          <a:srcRect l="10401" t="24621" r="10404" b="24622"/>
          <a:stretch/>
        </p:blipFill>
        <p:spPr bwMode="auto">
          <a:xfrm>
            <a:off x="1451579" y="2016125"/>
            <a:ext cx="9791385" cy="3449638"/>
          </a:xfrm>
          <a:prstGeom prst="rect">
            <a:avLst/>
          </a:prstGeom>
          <a:ln>
            <a:noFill/>
          </a:ln>
          <a:extLst>
            <a:ext uri="{53640926-AAD7-44D8-BBD7-CCE9431645EC}">
              <a14:shadowObscured xmlns:a14="http://schemas.microsoft.com/office/drawing/2010/main"/>
            </a:ext>
          </a:extLst>
        </p:spPr>
      </p:pic>
      <p:pic>
        <p:nvPicPr>
          <p:cNvPr id="5" name="Content Placeholder 3">
            <a:extLst>
              <a:ext uri="{FF2B5EF4-FFF2-40B4-BE49-F238E27FC236}">
                <a16:creationId xmlns:a16="http://schemas.microsoft.com/office/drawing/2014/main" id="{7D509A4F-9570-4C3A-BE3A-E6E3A9AD74E0}"/>
              </a:ext>
            </a:extLst>
          </p:cNvPr>
          <p:cNvPicPr>
            <a:picLocks noGrp="1" noChangeAspect="1"/>
          </p:cNvPicPr>
          <p:nvPr>
            <p:ph idx="1"/>
          </p:nvPr>
        </p:nvPicPr>
        <p:blipFill>
          <a:blip r:embed="rId3"/>
          <a:stretch>
            <a:fillRect/>
          </a:stretch>
        </p:blipFill>
        <p:spPr>
          <a:xfrm>
            <a:off x="1639690" y="181929"/>
            <a:ext cx="9603274" cy="1608070"/>
          </a:xfrm>
          <a:prstGeom prst="rect">
            <a:avLst/>
          </a:prstGeom>
        </p:spPr>
      </p:pic>
    </p:spTree>
    <p:extLst>
      <p:ext uri="{BB962C8B-B14F-4D97-AF65-F5344CB8AC3E}">
        <p14:creationId xmlns:p14="http://schemas.microsoft.com/office/powerpoint/2010/main" val="2546872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44" name="Rectangle 32">
            <a:extLst>
              <a:ext uri="{FF2B5EF4-FFF2-40B4-BE49-F238E27FC236}">
                <a16:creationId xmlns:a16="http://schemas.microsoft.com/office/drawing/2014/main" id="{CDDE5CDF-1512-4CDA-B956-23D223F8DE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45" name="Picture 34">
            <a:extLst>
              <a:ext uri="{FF2B5EF4-FFF2-40B4-BE49-F238E27FC236}">
                <a16:creationId xmlns:a16="http://schemas.microsoft.com/office/drawing/2014/main" id="{B029D7D8-5A6B-4C76-94C8-15798C6C5AD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46" name="Straight Connector 36">
            <a:extLst>
              <a:ext uri="{FF2B5EF4-FFF2-40B4-BE49-F238E27FC236}">
                <a16:creationId xmlns:a16="http://schemas.microsoft.com/office/drawing/2014/main" id="{A5C9319C-E20D-4884-952F-60B6A58C3E3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47" name="Rectangle 38">
            <a:extLst>
              <a:ext uri="{FF2B5EF4-FFF2-40B4-BE49-F238E27FC236}">
                <a16:creationId xmlns:a16="http://schemas.microsoft.com/office/drawing/2014/main" id="{2C6F198E-F7A1-4125-910D-641C0C2A76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E41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0">
            <a:extLst>
              <a:ext uri="{FF2B5EF4-FFF2-40B4-BE49-F238E27FC236}">
                <a16:creationId xmlns:a16="http://schemas.microsoft.com/office/drawing/2014/main" id="{907C3A25-D9A7-4F2D-B44C-FA8EB24C7A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7"/>
            <a:ext cx="10905067" cy="55668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Graphical user interface, text, application&#10;&#10;Description automatically generated">
            <a:extLst>
              <a:ext uri="{FF2B5EF4-FFF2-40B4-BE49-F238E27FC236}">
                <a16:creationId xmlns:a16="http://schemas.microsoft.com/office/drawing/2014/main" id="{9D6F8167-C95F-4F43-9B38-5FFCE3D526B8}"/>
              </a:ext>
            </a:extLst>
          </p:cNvPr>
          <p:cNvPicPr>
            <a:picLocks noGrp="1" noChangeAspect="1"/>
          </p:cNvPicPr>
          <p:nvPr>
            <p:ph idx="1"/>
          </p:nvPr>
        </p:nvPicPr>
        <p:blipFill rotWithShape="1">
          <a:blip r:embed="rId4"/>
          <a:srcRect l="10400" t="39628" r="46197" b="25028"/>
          <a:stretch/>
        </p:blipFill>
        <p:spPr>
          <a:xfrm>
            <a:off x="643465" y="1686863"/>
            <a:ext cx="10905068" cy="3474720"/>
          </a:xfrm>
          <a:prstGeom prst="rect">
            <a:avLst/>
          </a:prstGeom>
        </p:spPr>
      </p:pic>
      <p:sp>
        <p:nvSpPr>
          <p:cNvPr id="43" name="Rectangle 42">
            <a:extLst>
              <a:ext uri="{FF2B5EF4-FFF2-40B4-BE49-F238E27FC236}">
                <a16:creationId xmlns:a16="http://schemas.microsoft.com/office/drawing/2014/main" id="{18E8515E-B8C8-482A-A9B5-CE57BC080A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549858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28" name="Rectangle 23">
            <a:extLst>
              <a:ext uri="{FF2B5EF4-FFF2-40B4-BE49-F238E27FC236}">
                <a16:creationId xmlns:a16="http://schemas.microsoft.com/office/drawing/2014/main" id="{F63C748C-967B-4A7B-A90F-3EDD0F485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5">
            <a:extLst>
              <a:ext uri="{FF2B5EF4-FFF2-40B4-BE49-F238E27FC236}">
                <a16:creationId xmlns:a16="http://schemas.microsoft.com/office/drawing/2014/main" id="{C0143637-4934-44E4-B909-BAF1E7B279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06212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C2807E4-100F-4C3D-83AE-1CE3646489A2}"/>
              </a:ext>
            </a:extLst>
          </p:cNvPr>
          <p:cNvSpPr>
            <a:spLocks noGrp="1"/>
          </p:cNvSpPr>
          <p:nvPr>
            <p:ph type="title"/>
          </p:nvPr>
        </p:nvSpPr>
        <p:spPr>
          <a:xfrm>
            <a:off x="849683" y="1240076"/>
            <a:ext cx="2727813" cy="4584527"/>
          </a:xfrm>
        </p:spPr>
        <p:txBody>
          <a:bodyPr>
            <a:normAutofit/>
          </a:bodyPr>
          <a:lstStyle/>
          <a:p>
            <a:r>
              <a:rPr lang="en-US">
                <a:solidFill>
                  <a:srgbClr val="FFFFFF"/>
                </a:solidFill>
              </a:rPr>
              <a:t>North Carolina Department of health AND human services (Ncdhhs)</a:t>
            </a:r>
          </a:p>
        </p:txBody>
      </p:sp>
      <p:sp>
        <p:nvSpPr>
          <p:cNvPr id="3" name="Content Placeholder 2">
            <a:extLst>
              <a:ext uri="{FF2B5EF4-FFF2-40B4-BE49-F238E27FC236}">
                <a16:creationId xmlns:a16="http://schemas.microsoft.com/office/drawing/2014/main" id="{31737014-583F-4069-B553-4A6EC70D5E51}"/>
              </a:ext>
            </a:extLst>
          </p:cNvPr>
          <p:cNvSpPr>
            <a:spLocks noGrp="1"/>
          </p:cNvSpPr>
          <p:nvPr>
            <p:ph idx="1"/>
          </p:nvPr>
        </p:nvSpPr>
        <p:spPr>
          <a:xfrm>
            <a:off x="4705594" y="1240077"/>
            <a:ext cx="6034827" cy="4916465"/>
          </a:xfrm>
        </p:spPr>
        <p:txBody>
          <a:bodyPr anchor="t">
            <a:normAutofit/>
          </a:bodyPr>
          <a:lstStyle/>
          <a:p>
            <a:pPr marL="0" indent="0">
              <a:buNone/>
            </a:pPr>
            <a:r>
              <a:rPr lang="en-US" b="1" dirty="0"/>
              <a:t>The Department of Health and Human Services manages the delivery of health- and human-related services for all North Carolinians, especially our most vulnerable citizens – children, elderly, disabled, and low-income families.  The Department works closely with health care professionals, community leaders, and advocacy groups; local, state, and federal entities; and many other stakeholders to make this happen.</a:t>
            </a:r>
          </a:p>
        </p:txBody>
      </p:sp>
    </p:spTree>
    <p:extLst>
      <p:ext uri="{BB962C8B-B14F-4D97-AF65-F5344CB8AC3E}">
        <p14:creationId xmlns:p14="http://schemas.microsoft.com/office/powerpoint/2010/main" val="25968646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23" name="Rectangle 9">
            <a:extLst>
              <a:ext uri="{FF2B5EF4-FFF2-40B4-BE49-F238E27FC236}">
                <a16:creationId xmlns:a16="http://schemas.microsoft.com/office/drawing/2014/main" id="{021A4066-B261-49FE-952E-A0FE3EE75C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11">
            <a:extLst>
              <a:ext uri="{FF2B5EF4-FFF2-40B4-BE49-F238E27FC236}">
                <a16:creationId xmlns:a16="http://schemas.microsoft.com/office/drawing/2014/main" id="{381B4579-E2EA-4BD7-94FF-0A0BEE135C6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3530885"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a:extLst>
              <a:ext uri="{FF2B5EF4-FFF2-40B4-BE49-F238E27FC236}">
                <a16:creationId xmlns:a16="http://schemas.microsoft.com/office/drawing/2014/main" id="{E88B4406-AB47-4564-84AA-2A2B8D407289}"/>
              </a:ext>
            </a:extLst>
          </p:cNvPr>
          <p:cNvSpPr>
            <a:spLocks noGrp="1"/>
          </p:cNvSpPr>
          <p:nvPr>
            <p:ph type="title"/>
          </p:nvPr>
        </p:nvSpPr>
        <p:spPr>
          <a:xfrm>
            <a:off x="1451580" y="804520"/>
            <a:ext cx="3530157" cy="1049235"/>
          </a:xfrm>
        </p:spPr>
        <p:txBody>
          <a:bodyPr>
            <a:normAutofit/>
          </a:bodyPr>
          <a:lstStyle/>
          <a:p>
            <a:r>
              <a:rPr lang="en-US" sz="2200" b="1">
                <a:latin typeface="Calibri" panose="020F0502020204030204" pitchFamily="34" charset="0"/>
              </a:rPr>
              <a:t>VHA Partnership:  Health care for veterans</a:t>
            </a:r>
            <a:br>
              <a:rPr lang="en-US" sz="2200">
                <a:latin typeface="Calibri" panose="020F0502020204030204" pitchFamily="34" charset="0"/>
              </a:rPr>
            </a:br>
            <a:endParaRPr lang="en-US" sz="2200">
              <a:latin typeface="Calibri" panose="020F0502020204030204" pitchFamily="34" charset="0"/>
            </a:endParaRPr>
          </a:p>
        </p:txBody>
      </p:sp>
      <p:sp>
        <p:nvSpPr>
          <p:cNvPr id="25" name="Rectangle 13">
            <a:extLst>
              <a:ext uri="{FF2B5EF4-FFF2-40B4-BE49-F238E27FC236}">
                <a16:creationId xmlns:a16="http://schemas.microsoft.com/office/drawing/2014/main" id="{81958111-BC13-4D45-AB27-0C2C83F9BA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 name="Content Placeholder 2">
            <a:extLst>
              <a:ext uri="{FF2B5EF4-FFF2-40B4-BE49-F238E27FC236}">
                <a16:creationId xmlns:a16="http://schemas.microsoft.com/office/drawing/2014/main" id="{900505A1-B88B-4C88-ADF7-02CC7D119BCD}"/>
              </a:ext>
            </a:extLst>
          </p:cNvPr>
          <p:cNvSpPr>
            <a:spLocks noGrp="1"/>
          </p:cNvSpPr>
          <p:nvPr>
            <p:ph idx="1"/>
          </p:nvPr>
        </p:nvSpPr>
        <p:spPr>
          <a:xfrm>
            <a:off x="1451581" y="2015732"/>
            <a:ext cx="3526523" cy="3450613"/>
          </a:xfrm>
        </p:spPr>
        <p:txBody>
          <a:bodyPr>
            <a:normAutofit/>
          </a:bodyPr>
          <a:lstStyle/>
          <a:p>
            <a:pPr>
              <a:lnSpc>
                <a:spcPct val="110000"/>
              </a:lnSpc>
            </a:pPr>
            <a:r>
              <a:rPr lang="en-US" sz="1700" b="1">
                <a:latin typeface="Calibri" panose="020F0502020204030204" pitchFamily="34" charset="0"/>
              </a:rPr>
              <a:t>At EVERY VA there is a Post 9/11 Military to VA (M2VA) Case Management Program designed to expand awareness of eligibilities, support access to care, and provide excellent customer service. </a:t>
            </a:r>
          </a:p>
          <a:p>
            <a:pPr>
              <a:lnSpc>
                <a:spcPct val="110000"/>
              </a:lnSpc>
            </a:pPr>
            <a:r>
              <a:rPr lang="en-US" sz="1700" b="1">
                <a:latin typeface="Calibri" panose="020F0502020204030204" pitchFamily="34" charset="0"/>
              </a:rPr>
              <a:t>CARE VETERANS HAVE EARNED</a:t>
            </a:r>
          </a:p>
          <a:p>
            <a:pPr>
              <a:lnSpc>
                <a:spcPct val="110000"/>
              </a:lnSpc>
            </a:pPr>
            <a:r>
              <a:rPr lang="en-US" sz="1700" b="1">
                <a:latin typeface="Calibri" panose="020F0502020204030204" pitchFamily="34" charset="0"/>
              </a:rPr>
              <a:t>Supporting NC STRIVE since its inception in 2014</a:t>
            </a:r>
            <a:r>
              <a:rPr lang="en-US" sz="1700" b="1"/>
              <a:t>. </a:t>
            </a:r>
          </a:p>
          <a:p>
            <a:pPr>
              <a:lnSpc>
                <a:spcPct val="110000"/>
              </a:lnSpc>
            </a:pPr>
            <a:endParaRPr lang="en-US" sz="1700"/>
          </a:p>
        </p:txBody>
      </p:sp>
      <p:grpSp>
        <p:nvGrpSpPr>
          <p:cNvPr id="26" name="Group 15">
            <a:extLst>
              <a:ext uri="{FF2B5EF4-FFF2-40B4-BE49-F238E27FC236}">
                <a16:creationId xmlns:a16="http://schemas.microsoft.com/office/drawing/2014/main" id="{82188758-E18A-4CE5-9D03-F4BF5D887C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60131" y="482171"/>
            <a:ext cx="6091791" cy="5149101"/>
            <a:chOff x="5446003" y="583365"/>
            <a:chExt cx="6091790" cy="5181928"/>
          </a:xfrm>
        </p:grpSpPr>
        <p:sp>
          <p:nvSpPr>
            <p:cNvPr id="17" name="Rectangle 16">
              <a:extLst>
                <a:ext uri="{FF2B5EF4-FFF2-40B4-BE49-F238E27FC236}">
                  <a16:creationId xmlns:a16="http://schemas.microsoft.com/office/drawing/2014/main" id="{821513DD-C15F-4381-AEA6-ED9E5E218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6003" y="583365"/>
              <a:ext cx="6091790"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17">
              <a:extLst>
                <a:ext uri="{FF2B5EF4-FFF2-40B4-BE49-F238E27FC236}">
                  <a16:creationId xmlns:a16="http://schemas.microsoft.com/office/drawing/2014/main" id="{CED2DE01-7F43-4858-85FC-27022DA781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64828" y="915807"/>
              <a:ext cx="5461779"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5" name="Picture 4">
            <a:extLst>
              <a:ext uri="{FF2B5EF4-FFF2-40B4-BE49-F238E27FC236}">
                <a16:creationId xmlns:a16="http://schemas.microsoft.com/office/drawing/2014/main" id="{87BED2B5-855D-40C8-AB16-73F8604249B8}"/>
              </a:ext>
            </a:extLst>
          </p:cNvPr>
          <p:cNvPicPr>
            <a:picLocks noChangeAspect="1"/>
          </p:cNvPicPr>
          <p:nvPr/>
        </p:nvPicPr>
        <p:blipFill rotWithShape="1">
          <a:blip r:embed="rId3"/>
          <a:srcRect l="231" r="2" b="2"/>
          <a:stretch/>
        </p:blipFill>
        <p:spPr>
          <a:xfrm>
            <a:off x="6093926" y="1116345"/>
            <a:ext cx="4821551" cy="3866172"/>
          </a:xfrm>
          <a:prstGeom prst="rect">
            <a:avLst/>
          </a:prstGeom>
        </p:spPr>
      </p:pic>
      <p:pic>
        <p:nvPicPr>
          <p:cNvPr id="28" name="Picture 19">
            <a:extLst>
              <a:ext uri="{FF2B5EF4-FFF2-40B4-BE49-F238E27FC236}">
                <a16:creationId xmlns:a16="http://schemas.microsoft.com/office/drawing/2014/main" id="{D42F4933-2ECF-4EE5-BCE4-F19E3CA609F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2" name="Straight Connector 21">
            <a:extLst>
              <a:ext uri="{FF2B5EF4-FFF2-40B4-BE49-F238E27FC236}">
                <a16:creationId xmlns:a16="http://schemas.microsoft.com/office/drawing/2014/main" id="{C6FAC23C-014D-4AC5-AD1B-36F7D0E7EF3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0434420"/>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1233</TotalTime>
  <Words>1206</Words>
  <Application>Microsoft Office PowerPoint</Application>
  <PresentationFormat>Widescreen</PresentationFormat>
  <Paragraphs>94</Paragraphs>
  <Slides>21</Slides>
  <Notes>6</Notes>
  <HiddenSlides>2</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Gill Sans MT</vt:lpstr>
      <vt:lpstr>Wingdings</vt:lpstr>
      <vt:lpstr>Gallery</vt:lpstr>
      <vt:lpstr>NC STRIVE  (Student Transition Resource Initiative for Veteran’s Education)  Goal: To share best practices to better serve our nation’s veterans, service members, and their family members in seeking higher education </vt:lpstr>
      <vt:lpstr>What is NC STRIVE?</vt:lpstr>
      <vt:lpstr>Governor's Working group ON VETERANS, SERVICE MEMBERS,  AND THEIR FAMILIES</vt:lpstr>
      <vt:lpstr>    Key partnerships</vt:lpstr>
      <vt:lpstr>Supporting the Successful Transition of Military Veterans  </vt:lpstr>
      <vt:lpstr>PowerPoint Presentation</vt:lpstr>
      <vt:lpstr>PowerPoint Presentation</vt:lpstr>
      <vt:lpstr>North Carolina Department of health AND human services (Ncdhhs)</vt:lpstr>
      <vt:lpstr>VHA Partnership:  Health care for veterans </vt:lpstr>
      <vt:lpstr>GOING VIRTUALGO EFFORTS TO BECOME  VIRTUAL</vt:lpstr>
      <vt:lpstr>2021 Virtual events</vt:lpstr>
      <vt:lpstr>NC STRIVE: 2019 Survey (396 STUDENT VETERAN RESPONDENTS)</vt:lpstr>
      <vt:lpstr>Why this is important to our schools</vt:lpstr>
      <vt:lpstr>What does your leadership need to know</vt:lpstr>
      <vt:lpstr>Desired:  Leadership participation </vt:lpstr>
      <vt:lpstr>PowerPoint Presentation</vt:lpstr>
      <vt:lpstr>2022 NC STRIVE @ FSU</vt:lpstr>
      <vt:lpstr>PowerPoint Presentation</vt:lpstr>
      <vt:lpstr>PowerPoint Presentation</vt:lpstr>
      <vt:lpstr>All   are   welcome!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NC STRIVE  (Student Transition Resource Initiative for Veteran’s Education) Goal: To share best practices to better serve our nation’s veterans, service members, and their family members in seeking higher education</dc:title>
  <dc:creator>Watkins, Susan DURVAMC</dc:creator>
  <cp:lastModifiedBy>Norris, Siobhan R</cp:lastModifiedBy>
  <cp:revision>49</cp:revision>
  <dcterms:created xsi:type="dcterms:W3CDTF">2020-03-11T17:55:22Z</dcterms:created>
  <dcterms:modified xsi:type="dcterms:W3CDTF">2022-03-23T13:57:18Z</dcterms:modified>
</cp:coreProperties>
</file>