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64_CDB38F81.xml" ContentType="application/vnd.ms-powerpoint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4"/>
  </p:sldMasterIdLst>
  <p:notesMasterIdLst>
    <p:notesMasterId r:id="rId11"/>
  </p:notesMasterIdLst>
  <p:sldIdLst>
    <p:sldId id="256" r:id="rId5"/>
    <p:sldId id="356" r:id="rId6"/>
    <p:sldId id="354" r:id="rId7"/>
    <p:sldId id="838841147" r:id="rId8"/>
    <p:sldId id="257" r:id="rId9"/>
    <p:sldId id="347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5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C257813-83DD-A9AB-A669-CC0C85DF06DB}" name="Burr, Caroline E." initials="BCE" userId="S::caroline.e.burr@accenturefederal.com::68890a39-dc43-47ac-81ad-ff5038a3ab7a" providerId="AD"/>
  <p188:author id="{4DBAE61A-F8B2-84EA-F2CE-87E85021276B}" name="Bank, Alyssa" initials="BA" userId="S::alyssa.bank@accenturefederal.com::6528c46b-eb49-448b-b808-15fd3f89bf7c" providerId="AD"/>
  <p188:author id="{F7724129-9ED5-0644-160C-A7595A6642E7}" name="Chen, Carolyn" initials="CC" userId="S::carolyn.chen@accenturefederal.com::acb8ec2f-c88e-477d-91e3-8d2dd631806a" providerId="AD"/>
  <p188:author id="{E90BA375-1F5C-7BB3-E924-222F13086AF1}" name="Herrick, Isabel" initials="HI" userId="S::isabel.herrick@accenturefederal.com::a17ca749-4b2c-414d-a817-7c2e2932f2d9" providerId="AD"/>
  <p188:author id="{A352327D-BFBE-E71D-9D40-FE302BD8C6E8}" name="Ayotte, Audra" initials="AA" userId="S::audra.ayotte@accenturefederal.com::33148a76-32f6-41e1-a574-263e29fd3eac" providerId="AD"/>
  <p188:author id="{E2EFD1D1-EEEC-8C7E-A953-43C1AF823517}" name="Anania, Victoria" initials="AV" userId="S::victoria.anania@accenturefederal.com::cabfb2e3-065b-4b02-997c-c086265cbdc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CBF9"/>
    <a:srgbClr val="FFFFFF"/>
    <a:srgbClr val="EDEFF7"/>
    <a:srgbClr val="D0D1D9"/>
    <a:srgbClr val="F6F9FF"/>
    <a:srgbClr val="191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4FCEB4-EFF7-8046-B11B-BBBC44D8B5E4}" v="186" dt="2022-03-15T15:21:02.479"/>
    <p1510:client id="{1D7EB249-8BC6-4254-8695-36A047A853CC}" v="1408" dt="2022-03-16T13:24:38.754"/>
    <p1510:client id="{2381A21F-257C-4963-BEB3-701AC897E05B}" v="1" dt="2022-03-16T16:44:57.536"/>
    <p1510:client id="{4904025D-21C6-0E43-BF89-E2915FF503C6}" v="25" dt="2022-03-15T14:25:36.573"/>
    <p1510:client id="{888633A5-566D-6940-A3E9-8204C8162C1E}" v="43" dt="2022-03-15T19:20:09.228"/>
    <p1510:client id="{A5467EA0-77B2-48DD-ADC8-9B2B13DA4122}" v="902" dt="2022-03-16T13:12:36.557"/>
    <p1510:client id="{D86819CA-70BF-44D9-A950-67DF4C4918DF}" v="1" dt="2022-03-15T20:02:51.083"/>
    <p1510:client id="{F4AC309C-2F67-C62E-5B47-6B25366A1BE2}" v="13" dt="2022-03-17T12:56:00.029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pos="3840"/>
        <p:guide orient="horz" pos="2568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omments/modernComment_164_CDB38F81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5C6FA774-DF0C-DD4F-988A-9F5CCA37953A}" authorId="{A352327D-BFBE-E71D-9D40-FE302BD8C6E8}" status="resolved" created="2022-03-15T15:17:54.434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451096961" sldId="356"/>
      <ac:spMk id="7" creationId="{FC3D7971-FF21-4038-84F2-44C6E09894BC}"/>
    </ac:deMkLst>
    <p188:txBody>
      <a:bodyPr/>
      <a:lstStyle/>
      <a:p>
        <a:r>
          <a:rPr lang="en-US"/>
          <a:t>Recommend removing the “Problem” column altogether. Replace with the 4 solution bullets spread across the slide as ‘DGIB Goals’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6365-1DE3-4206-8631-568DB8EFC2CA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E557C-9E66-43F1-9F87-179A985BA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213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>
                <a:effectLst/>
                <a:latin typeface="Segoe UI" panose="020B0502040204020203" pitchFamily="34" charset="0"/>
              </a:rPr>
              <a:t>The purpose of the slide to explain that Enrollment Manager is a new DGIB system that will be replacing VA-ONCE, and what the goals of the system are.</a:t>
            </a:r>
            <a:endParaRPr lang="en-US" sz="1800">
              <a:effectLst/>
              <a:latin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7E557C-9E66-43F1-9F87-179A985BA4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44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Speaker: Isabel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EM Usability Testing Quick Links: https://afs365.sharepoint.com/:w:/s/DGIBillServicesProject/Eb0B16rvZGFMjXgXj7wZfOABbHQsLP8EWPBUqjp5Q4f84Q?e=5V44B7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CEA75F-5AB2-AD43-B91B-10BCCBAE50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31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F9512BDE-EEA0-404B-8D45-8AA93D61DABC}"/>
              </a:ext>
            </a:extLst>
          </p:cNvPr>
          <p:cNvSpPr/>
          <p:nvPr userDrawn="1"/>
        </p:nvSpPr>
        <p:spPr>
          <a:xfrm flipH="1">
            <a:off x="-1" y="4450188"/>
            <a:ext cx="12192000" cy="240781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E1223535-0F2F-6340-80B9-0B5D9364A13F}"/>
              </a:ext>
            </a:extLst>
          </p:cNvPr>
          <p:cNvSpPr/>
          <p:nvPr userDrawn="1"/>
        </p:nvSpPr>
        <p:spPr>
          <a:xfrm>
            <a:off x="634999" y="300831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Content Placeholder 16">
            <a:extLst>
              <a:ext uri="{FF2B5EF4-FFF2-40B4-BE49-F238E27FC236}">
                <a16:creationId xmlns:a16="http://schemas.microsoft.com/office/drawing/2014/main" id="{87F9F861-D357-47FB-B1DA-B512BAA50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1885" y="2124075"/>
            <a:ext cx="5435071" cy="2609850"/>
          </a:xfrm>
        </p:spPr>
        <p:txBody>
          <a:bodyPr>
            <a:normAutofit/>
          </a:bodyPr>
          <a:lstStyle>
            <a:lvl1pPr algn="ctr">
              <a:defRPr/>
            </a:lvl1pPr>
          </a:lstStyle>
          <a:p>
            <a:pPr marL="0" indent="0">
              <a:lnSpc>
                <a:spcPts val="2000"/>
              </a:lnSpc>
              <a:buNone/>
            </a:pPr>
            <a:r>
              <a:rPr lang="en-US"/>
              <a:t>Your theme can be anything you want. Here are some examples to start:</a:t>
            </a:r>
          </a:p>
          <a:p>
            <a:pPr>
              <a:lnSpc>
                <a:spcPts val="2000"/>
              </a:lnSpc>
            </a:pPr>
            <a:r>
              <a:rPr lang="en-US"/>
              <a:t>Explain why [subject] is your favorite movie.</a:t>
            </a:r>
          </a:p>
          <a:p>
            <a:pPr>
              <a:lnSpc>
                <a:spcPts val="2000"/>
              </a:lnSpc>
            </a:pPr>
            <a:r>
              <a:rPr lang="en-US"/>
              <a:t>Teach about a famous person in history.</a:t>
            </a:r>
          </a:p>
          <a:p>
            <a:pPr>
              <a:lnSpc>
                <a:spcPts val="2000"/>
              </a:lnSpc>
            </a:pPr>
            <a:r>
              <a:rPr lang="en-US"/>
              <a:t>Introduce the group to your hidden talent.</a:t>
            </a:r>
          </a:p>
        </p:txBody>
      </p:sp>
      <p:sp>
        <p:nvSpPr>
          <p:cNvPr id="13" name="Title 18">
            <a:extLst>
              <a:ext uri="{FF2B5EF4-FFF2-40B4-BE49-F238E27FC236}">
                <a16:creationId xmlns:a16="http://schemas.microsoft.com/office/drawing/2014/main" id="{367BB6F8-0190-4069-A4E3-E7ACE79E2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993" y="677757"/>
            <a:ext cx="4886854" cy="58758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>
                <a:solidFill>
                  <a:schemeClr val="tx1"/>
                </a:solidFill>
              </a:rPr>
              <a:t>Choose a theme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292F83-2DD1-415D-8703-908EE298CE5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48799" y="6164663"/>
            <a:ext cx="2743200" cy="693336"/>
          </a:xfrm>
          <a:prstGeom prst="rect">
            <a:avLst/>
          </a:prstGeom>
          <a:solidFill>
            <a:srgbClr val="FFC000"/>
          </a:solidFill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29765D0-23D7-431A-9C05-2E91234BAA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8700" y="6180243"/>
            <a:ext cx="2530059" cy="60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584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099AB-ABB9-4706-9E38-357EC2AB40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037924D2-2AB4-4BE1-9687-836615C72DFC}"/>
              </a:ext>
            </a:extLst>
          </p:cNvPr>
          <p:cNvSpPr/>
          <p:nvPr userDrawn="1"/>
        </p:nvSpPr>
        <p:spPr>
          <a:xfrm flipV="1">
            <a:off x="0" y="-6"/>
            <a:ext cx="10625328" cy="540411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93BC534-BFA1-4292-899F-03AC711BF7C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686" cy="300445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73B47EE6-EDE6-4881-B456-B37D9C1ADE3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BEE4DB5-5DEF-4DDB-9764-FD834B9DCAEC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1" y="3924299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>
            <a:extLst>
              <a:ext uri="{FF2B5EF4-FFF2-40B4-BE49-F238E27FC236}">
                <a16:creationId xmlns:a16="http://schemas.microsoft.com/office/drawing/2014/main" id="{A648E0EA-49ED-4F2D-A107-8FCE6301FC8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300" b="1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>
            <a:extLst>
              <a:ext uri="{FF2B5EF4-FFF2-40B4-BE49-F238E27FC236}">
                <a16:creationId xmlns:a16="http://schemas.microsoft.com/office/drawing/2014/main" id="{06317687-D49E-41F7-A330-C78C728F0D1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bg1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62849C0-AA0D-4E1A-B4B6-E6A5917AC0A5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837" y="4700016"/>
            <a:ext cx="1919789" cy="100105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0996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7537">
          <p15:clr>
            <a:srgbClr val="FBAE40"/>
          </p15:clr>
        </p15:guide>
        <p15:guide id="3" pos="138">
          <p15:clr>
            <a:srgbClr val="FBAE40"/>
          </p15:clr>
        </p15:guide>
        <p15:guide id="4" orient="horz" pos="4178">
          <p15:clr>
            <a:srgbClr val="FBAE40"/>
          </p15:clr>
        </p15:guide>
        <p15:guide id="5" orient="horz" pos="142">
          <p15:clr>
            <a:srgbClr val="FBAE40"/>
          </p15:clr>
        </p15:guide>
        <p15:guide id="6" pos="2457">
          <p15:clr>
            <a:srgbClr val="FBAE40"/>
          </p15:clr>
        </p15:guide>
        <p15:guide id="7" pos="43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EAD9AED-9987-4CE9-B39D-B256B46200E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381000"/>
            <a:ext cx="11430000" cy="990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GB"/>
              <a:t>Place headline here (36pt, min 30pt)</a:t>
            </a:r>
            <a:endParaRPr lang="en-US"/>
          </a:p>
        </p:txBody>
      </p:sp>
      <p:pic>
        <p:nvPicPr>
          <p:cNvPr id="4" name="Picture 3" descr="Shape&#10;&#10;Description automatically generated with medium confidence">
            <a:extLst>
              <a:ext uri="{FF2B5EF4-FFF2-40B4-BE49-F238E27FC236}">
                <a16:creationId xmlns:a16="http://schemas.microsoft.com/office/drawing/2014/main" id="{68B36908-ED3B-D446-8E8F-39F90B568E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6431" y="358549"/>
            <a:ext cx="808016" cy="203647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22A75B12-B8B9-E944-8969-D2EC08FC7E9B}"/>
              </a:ext>
            </a:extLst>
          </p:cNvPr>
          <p:cNvGrpSpPr/>
          <p:nvPr userDrawn="1"/>
        </p:nvGrpSpPr>
        <p:grpSpPr>
          <a:xfrm>
            <a:off x="381000" y="6477001"/>
            <a:ext cx="1572993" cy="189711"/>
            <a:chOff x="381000" y="6477001"/>
            <a:chExt cx="1572993" cy="189711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03C85EC-2940-BE40-8E6F-223F0CA3F7B7}"/>
                </a:ext>
              </a:extLst>
            </p:cNvPr>
            <p:cNvGrpSpPr/>
            <p:nvPr userDrawn="1"/>
          </p:nvGrpSpPr>
          <p:grpSpPr>
            <a:xfrm>
              <a:off x="381000" y="6477001"/>
              <a:ext cx="1572993" cy="189711"/>
              <a:chOff x="380999" y="6406743"/>
              <a:chExt cx="2305880" cy="278101"/>
            </a:xfrm>
          </p:grpSpPr>
          <p:pic>
            <p:nvPicPr>
              <p:cNvPr id="9" name="Picture 2" descr="VA Pittsburgh Health Care | Veterans Affairs">
                <a:extLst>
                  <a:ext uri="{FF2B5EF4-FFF2-40B4-BE49-F238E27FC236}">
                    <a16:creationId xmlns:a16="http://schemas.microsoft.com/office/drawing/2014/main" id="{39B84511-F8EF-114F-B7F8-97259A86A805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4200" y="6406743"/>
                <a:ext cx="1252679" cy="27810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6F1A1CA4-032B-0B42-B072-C197F4651191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380999" y="6406743"/>
                <a:ext cx="809239" cy="213480"/>
              </a:xfrm>
              <a:prstGeom prst="rect">
                <a:avLst/>
              </a:prstGeom>
            </p:spPr>
          </p:pic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69D439B-92B2-6845-804E-EF0093BE09F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08285" y="6497283"/>
              <a:ext cx="0" cy="142453"/>
            </a:xfrm>
            <a:prstGeom prst="line">
              <a:avLst/>
            </a:prstGeom>
            <a:ln w="63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484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79034"/>
            <a:ext cx="9104142" cy="3169742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6800" y="578020"/>
            <a:ext cx="10058400" cy="12893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595722D-83D7-41E4-A3DF-AC26F6847B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48562" y="6162996"/>
            <a:ext cx="274343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07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Vid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">
            <a:extLst>
              <a:ext uri="{FF2B5EF4-FFF2-40B4-BE49-F238E27FC236}">
                <a16:creationId xmlns:a16="http://schemas.microsoft.com/office/drawing/2014/main" id="{202A34A5-A029-A246-82C6-D288185EB396}"/>
              </a:ext>
            </a:extLst>
          </p:cNvPr>
          <p:cNvSpPr/>
          <p:nvPr userDrawn="1"/>
        </p:nvSpPr>
        <p:spPr>
          <a:xfrm flipH="1">
            <a:off x="0" y="0"/>
            <a:ext cx="3351057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3" name="Rectangle">
            <a:extLst>
              <a:ext uri="{FF2B5EF4-FFF2-40B4-BE49-F238E27FC236}">
                <a16:creationId xmlns:a16="http://schemas.microsoft.com/office/drawing/2014/main" id="{2773E1D8-C87F-EE46-8284-575DCA498E81}"/>
              </a:ext>
            </a:extLst>
          </p:cNvPr>
          <p:cNvSpPr/>
          <p:nvPr userDrawn="1"/>
        </p:nvSpPr>
        <p:spPr>
          <a:xfrm>
            <a:off x="635000" y="311930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7280" y="1438657"/>
            <a:ext cx="10058400" cy="3466766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add video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C429A40D-770E-C144-A5B5-6A4442C09C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607591"/>
            <a:ext cx="10058400" cy="762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C705883-51B6-4F32-B108-14273D850F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70407" y="4946418"/>
            <a:ext cx="2086593" cy="96716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CD53B0-6D1A-4153-BA65-703473D44FC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0407" y="6197841"/>
            <a:ext cx="2743438" cy="695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74B161-4992-49C3-BF85-4609B97DE35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8023" y="6114934"/>
            <a:ext cx="2530059" cy="60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5832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35FB147F-5DC4-B24C-B8CB-D3DA74290381}"/>
              </a:ext>
            </a:extLst>
          </p:cNvPr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A400A9BD-AA60-E24D-9FC2-722758C8C933}"/>
              </a:ext>
            </a:extLst>
          </p:cNvPr>
          <p:cNvSpPr/>
          <p:nvPr userDrawn="1"/>
        </p:nvSpPr>
        <p:spPr>
          <a:xfrm>
            <a:off x="635000" y="3290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9" name="Picture Placeholder 3">
            <a:extLst>
              <a:ext uri="{FF2B5EF4-FFF2-40B4-BE49-F238E27FC236}">
                <a16:creationId xmlns:a16="http://schemas.microsoft.com/office/drawing/2014/main" id="{B9308E97-4F89-394E-856A-5B4EFCB2E73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121083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0" name="Picture Placeholder 3">
            <a:extLst>
              <a:ext uri="{FF2B5EF4-FFF2-40B4-BE49-F238E27FC236}">
                <a16:creationId xmlns:a16="http://schemas.microsoft.com/office/drawing/2014/main" id="{A50BECA0-8817-964B-AEDB-A45669684C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121083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F399F4D-B67A-4C4B-BCF3-36FE110603F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1210831"/>
            <a:ext cx="2919413" cy="2919413"/>
          </a:xfrm>
          <a:solidFill>
            <a:srgbClr val="EDEFF7"/>
          </a:solidFill>
        </p:spPr>
        <p:txBody>
          <a:bodyPr anchor="ctr"/>
          <a:lstStyle>
            <a:lvl1pPr algn="ctr">
              <a:defRPr/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08305C84-E25F-EC49-8F2B-4C0181FD3AB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426418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A57A1FCE-E6BF-3747-9D43-42DBA6656EC0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426418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5B4B74C8-96E7-684F-91B9-8CE56CD10F1E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4264181"/>
            <a:ext cx="2919413" cy="583534"/>
          </a:xfrm>
        </p:spPr>
        <p:txBody>
          <a:bodyPr lIns="91440" rIns="9144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Name Goes Here</a:t>
            </a:r>
          </a:p>
        </p:txBody>
      </p:sp>
      <p:sp>
        <p:nvSpPr>
          <p:cNvPr id="25" name="Title Placeholder 1">
            <a:extLst>
              <a:ext uri="{FF2B5EF4-FFF2-40B4-BE49-F238E27FC236}">
                <a16:creationId xmlns:a16="http://schemas.microsoft.com/office/drawing/2014/main" id="{D522564E-B348-544F-A8E5-CFCAFA48B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77762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5685308-D79E-4800-BE5F-367A0FE4B0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583445" y="5016512"/>
            <a:ext cx="1973555" cy="9147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1085B03-8B0D-4F1B-A3A1-CEC00805217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48561" y="6181423"/>
            <a:ext cx="2743438" cy="69500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3D5C140-AD2C-41ED-8EE3-BA2A1B1A792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50226" y="6084377"/>
            <a:ext cx="2530059" cy="60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890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05BFC727-5650-B049-AA2A-2511C08FB35B}"/>
              </a:ext>
            </a:extLst>
          </p:cNvPr>
          <p:cNvSpPr/>
          <p:nvPr userDrawn="1"/>
        </p:nvSpPr>
        <p:spPr>
          <a:xfrm flipH="1">
            <a:off x="0" y="0"/>
            <a:ext cx="1195754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E700C598-C823-744D-BE16-5114B7625057}"/>
              </a:ext>
            </a:extLst>
          </p:cNvPr>
          <p:cNvSpPr/>
          <p:nvPr userDrawn="1"/>
        </p:nvSpPr>
        <p:spPr>
          <a:xfrm>
            <a:off x="635000" y="32907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21BED569-C9C5-8F4D-A42A-ED4914579D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24550" y="339235"/>
            <a:ext cx="5632450" cy="5591175"/>
          </a:xfrm>
          <a:solidFill>
            <a:schemeClr val="tx2"/>
          </a:solid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ACB6E588-2EB7-9A41-A93A-7757596EF9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638070"/>
            <a:ext cx="4157296" cy="1292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6C0FE70-F6BB-3D40-AD3C-E704CABE4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1976857"/>
            <a:ext cx="4157296" cy="3633471"/>
          </a:xfrm>
        </p:spPr>
        <p:txBody>
          <a:bodyPr>
            <a:normAutofit/>
          </a:bodyPr>
          <a:lstStyle>
            <a:lvl1pPr marL="0" indent="0">
              <a:buClr>
                <a:schemeClr val="tx1"/>
              </a:buClr>
              <a:buNone/>
              <a:defRPr sz="1600">
                <a:solidFill>
                  <a:schemeClr val="tx1"/>
                </a:solidFill>
              </a:defRPr>
            </a:lvl1pPr>
            <a:lvl2pPr marL="201168" indent="0">
              <a:buClr>
                <a:schemeClr val="tx1"/>
              </a:buClr>
              <a:buFont typeface="Arial" panose="020B0604020202020204" pitchFamily="34" charset="0"/>
              <a:buNone/>
              <a:defRPr sz="1400">
                <a:solidFill>
                  <a:schemeClr val="tx1"/>
                </a:solidFill>
              </a:defRPr>
            </a:lvl2pPr>
            <a:lvl3pPr marL="38404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3pPr>
            <a:lvl4pPr marL="56692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4pPr>
            <a:lvl5pPr marL="749808" indent="0">
              <a:buClr>
                <a:schemeClr val="tx1"/>
              </a:buClr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693957-AFC3-4A04-8F84-EA8350AD76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5000" y="4980916"/>
            <a:ext cx="1973555" cy="9147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C8EFF14-C77E-48F1-A33A-FF0A351EA9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48562" y="6162996"/>
            <a:ext cx="274343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714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3/17/2022</a:t>
            </a:fld>
            <a:endParaRPr lang="en-US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0AB10FFC-D586-994D-8D3D-F4042255CB72}"/>
              </a:ext>
            </a:extLst>
          </p:cNvPr>
          <p:cNvSpPr/>
          <p:nvPr userDrawn="1"/>
        </p:nvSpPr>
        <p:spPr>
          <a:xfrm flipH="1"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C7B0C08A-E831-D242-B2CE-2DEB004F982F}"/>
              </a:ext>
            </a:extLst>
          </p:cNvPr>
          <p:cNvSpPr/>
          <p:nvPr userDrawn="1"/>
        </p:nvSpPr>
        <p:spPr>
          <a:xfrm>
            <a:off x="635000" y="40019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05C2191-88F7-4148-96FD-E129F707E038}"/>
              </a:ext>
            </a:extLst>
          </p:cNvPr>
          <p:cNvCxnSpPr/>
          <p:nvPr userDrawn="1"/>
        </p:nvCxnSpPr>
        <p:spPr>
          <a:xfrm>
            <a:off x="6808233" y="765884"/>
            <a:ext cx="0" cy="48588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61FB2196-E251-5A40-86F7-6092CEBFA1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3191" y="2607736"/>
            <a:ext cx="54609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4800"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C2FACD1B-0D9C-A547-98A0-D66C341D3D7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256314" y="597606"/>
            <a:ext cx="4016206" cy="5195425"/>
          </a:xfrm>
        </p:spPr>
        <p:txBody>
          <a:bodyPr anchor="ctr">
            <a:normAutofit/>
          </a:bodyPr>
          <a:lstStyle>
            <a:lvl1pPr marL="342900" indent="-342900"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buClr>
                <a:schemeClr val="tx1"/>
              </a:buClr>
              <a:buFont typeface="+mj-lt"/>
              <a:buAutoNum type="arabicPeriod"/>
              <a:defRPr sz="1400"/>
            </a:lvl2pPr>
            <a:lvl3pPr marL="612648" indent="-228600">
              <a:buClr>
                <a:schemeClr val="tx1"/>
              </a:buClr>
              <a:buFont typeface="+mj-lt"/>
              <a:buAutoNum type="arabicPeriod"/>
              <a:defRPr sz="1100"/>
            </a:lvl3pPr>
            <a:lvl4pPr marL="795528" indent="-228600">
              <a:buClr>
                <a:schemeClr val="tx1"/>
              </a:buClr>
              <a:buFont typeface="+mj-lt"/>
              <a:buAutoNum type="arabicPeriod"/>
              <a:defRPr sz="1100"/>
            </a:lvl4pPr>
            <a:lvl5pPr marL="978408" indent="-228600">
              <a:buClr>
                <a:schemeClr val="tx1"/>
              </a:buClr>
              <a:buFont typeface="+mj-lt"/>
              <a:buAutoNum type="arabicPeriod"/>
              <a:defRPr sz="1100"/>
            </a:lvl5pPr>
          </a:lstStyle>
          <a:p>
            <a:pPr lvl="0"/>
            <a:r>
              <a:rPr lang="en-US" noProof="0"/>
              <a:t>Quote Goes Here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4E4DD5-3047-4590-8FB1-90A887279E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8111" y="5030595"/>
            <a:ext cx="2042337" cy="94664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1928983-BF8F-42E7-8AF3-39928E25C4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31557" y="6162996"/>
            <a:ext cx="2743438" cy="69500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C211EAF-C3D1-4F23-87E3-966EE1A6A16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23694" y="6086354"/>
            <a:ext cx="2530059" cy="60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noProof="0" smtClean="0"/>
              <a:t>3/17/2022</a:t>
            </a:fld>
            <a:endParaRPr lang="en-US" noProof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5" name="Rectangle">
            <a:extLst>
              <a:ext uri="{FF2B5EF4-FFF2-40B4-BE49-F238E27FC236}">
                <a16:creationId xmlns:a16="http://schemas.microsoft.com/office/drawing/2014/main" id="{AA314B25-B4AF-394E-BBDA-7E6BAD315F39}"/>
              </a:ext>
            </a:extLst>
          </p:cNvPr>
          <p:cNvSpPr/>
          <p:nvPr userDrawn="1"/>
        </p:nvSpPr>
        <p:spPr>
          <a:xfrm>
            <a:off x="3351057" y="0"/>
            <a:ext cx="8840943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37575EF-0D14-6140-A91B-260C9C9DFE41}"/>
              </a:ext>
            </a:extLst>
          </p:cNvPr>
          <p:cNvSpPr/>
          <p:nvPr userDrawn="1"/>
        </p:nvSpPr>
        <p:spPr>
          <a:xfrm>
            <a:off x="635000" y="34939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82544261-8049-494B-A93D-BDFF1BB847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5000" y="2860887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cap="all" baseline="0"/>
            </a:lvl1pPr>
          </a:lstStyle>
          <a:p>
            <a:r>
              <a:rPr lang="en-US" noProof="0"/>
              <a:t>Title goes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9214786D-83EE-814C-A5E4-D0EC7D29D0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75829" y="359555"/>
            <a:ext cx="5981171" cy="5590250"/>
          </a:xfrm>
        </p:spPr>
        <p:txBody>
          <a:bodyPr anchor="ctr">
            <a:normAutofit/>
          </a:bodyPr>
          <a:lstStyle>
            <a:lvl1pPr marL="342900" indent="-3429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1pPr>
            <a:lvl2pPr marL="544068" indent="-3429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2pPr>
            <a:lvl3pPr marL="61264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3pPr>
            <a:lvl4pPr marL="79552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4pPr>
            <a:lvl5pPr marL="978408" indent="-228600">
              <a:lnSpc>
                <a:spcPts val="2000"/>
              </a:lnSpc>
              <a:buClr>
                <a:schemeClr val="tx1"/>
              </a:buClr>
              <a:buFont typeface="+mj-lt"/>
              <a:buAutoNum type="arabicPeriod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76CB16A-9C2C-42CF-ACA4-86407DC803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35000" y="4895558"/>
            <a:ext cx="2252557" cy="10440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FF020C-CB77-4F85-B480-4D196DC2BE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48562" y="6116959"/>
            <a:ext cx="274343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185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">
            <a:extLst>
              <a:ext uri="{FF2B5EF4-FFF2-40B4-BE49-F238E27FC236}">
                <a16:creationId xmlns:a16="http://schemas.microsoft.com/office/drawing/2014/main" id="{2E148DD3-DD87-154B-80B4-2421965D3C83}"/>
              </a:ext>
            </a:extLst>
          </p:cNvPr>
          <p:cNvSpPr/>
          <p:nvPr userDrawn="1"/>
        </p:nvSpPr>
        <p:spPr>
          <a:xfrm>
            <a:off x="1" y="1714500"/>
            <a:ext cx="12192000" cy="3429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6" name="Rectangle">
            <a:extLst>
              <a:ext uri="{FF2B5EF4-FFF2-40B4-BE49-F238E27FC236}">
                <a16:creationId xmlns:a16="http://schemas.microsoft.com/office/drawing/2014/main" id="{742E4732-0E8F-7B46-BD08-0F2EE0DA8786}"/>
              </a:ext>
            </a:extLst>
          </p:cNvPr>
          <p:cNvSpPr/>
          <p:nvPr userDrawn="1"/>
        </p:nvSpPr>
        <p:spPr>
          <a:xfrm>
            <a:off x="635000" y="30875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73F81A-7260-5C4F-A7FF-CA2CC731B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3870" y="379593"/>
            <a:ext cx="571181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CD13CD4-3E4F-2E41-ACF4-2446257D2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870" y="1381760"/>
            <a:ext cx="5711810" cy="363016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D8E69886-8907-DB47-87C2-0621AF156D9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5170" y="305816"/>
            <a:ext cx="4589130" cy="5586984"/>
          </a:xfrm>
          <a:solidFill>
            <a:srgbClr val="EDEFF7"/>
          </a:solidFill>
        </p:spPr>
        <p:txBody>
          <a:bodyPr>
            <a:normAutofit/>
          </a:bodyPr>
          <a:lstStyle>
            <a:lvl1pPr>
              <a:buClr>
                <a:schemeClr val="tx1"/>
              </a:buClr>
              <a:defRPr sz="1600">
                <a:solidFill>
                  <a:schemeClr val="tx1"/>
                </a:solidFill>
              </a:defRPr>
            </a:lvl1pPr>
            <a:lvl2pPr marL="384048" indent="-182880">
              <a:buClr>
                <a:schemeClr val="tx1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2pPr>
            <a:lvl3pPr marL="56692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3pPr>
            <a:lvl4pPr marL="74980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4pPr>
            <a:lvl5pPr marL="932688" indent="-182880">
              <a:buClr>
                <a:schemeClr val="tx1"/>
              </a:buClr>
              <a:buFont typeface="Arial" panose="020B0604020202020204" pitchFamily="34" charset="0"/>
              <a:buChar char="•"/>
              <a:defRPr sz="11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C54C71-AB05-4FB1-9F66-D0091E47A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544493" y="4913254"/>
            <a:ext cx="2042337" cy="94664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8ACE46-B8C6-4F8C-A80B-7841C2DE4E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48562" y="6162996"/>
            <a:ext cx="274343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310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">
            <a:extLst>
              <a:ext uri="{FF2B5EF4-FFF2-40B4-BE49-F238E27FC236}">
                <a16:creationId xmlns:a16="http://schemas.microsoft.com/office/drawing/2014/main" id="{9C88DF2D-0421-A94C-82C1-867E1E5E4907}"/>
              </a:ext>
            </a:extLst>
          </p:cNvPr>
          <p:cNvSpPr/>
          <p:nvPr userDrawn="1"/>
        </p:nvSpPr>
        <p:spPr>
          <a:xfrm>
            <a:off x="10993582" y="0"/>
            <a:ext cx="1198418" cy="6858000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10" name="Rectangle">
            <a:extLst>
              <a:ext uri="{FF2B5EF4-FFF2-40B4-BE49-F238E27FC236}">
                <a16:creationId xmlns:a16="http://schemas.microsoft.com/office/drawing/2014/main" id="{334D05A3-7A20-9447-8D39-F2980D85413A}"/>
              </a:ext>
            </a:extLst>
          </p:cNvPr>
          <p:cNvSpPr/>
          <p:nvPr userDrawn="1"/>
        </p:nvSpPr>
        <p:spPr>
          <a:xfrm>
            <a:off x="635000" y="419100"/>
            <a:ext cx="10922000" cy="5309677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819424" y="4148851"/>
            <a:ext cx="10575543" cy="1579926"/>
          </a:xfrm>
          <a:prstGeom prst="rect">
            <a:avLst/>
          </a:prstGeom>
          <a:solidFill>
            <a:srgbClr val="F6F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7660" y="607065"/>
            <a:ext cx="10575541" cy="2765108"/>
          </a:xfrm>
          <a:solidFill>
            <a:schemeClr val="bg1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3474762"/>
            <a:ext cx="10113645" cy="743682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435992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2C37A68-3F56-41D4-8D5F-6BCE5B08CC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67327" y="4759140"/>
            <a:ext cx="2111894" cy="97888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0E928A-173D-4AA3-8F7B-AB216D82D47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48562" y="6203833"/>
            <a:ext cx="274343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8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">
            <a:extLst>
              <a:ext uri="{FF2B5EF4-FFF2-40B4-BE49-F238E27FC236}">
                <a16:creationId xmlns:a16="http://schemas.microsoft.com/office/drawing/2014/main" id="{1552108B-1F90-0044-A7D4-0956E919F29A}"/>
              </a:ext>
            </a:extLst>
          </p:cNvPr>
          <p:cNvSpPr/>
          <p:nvPr userDrawn="1"/>
        </p:nvSpPr>
        <p:spPr>
          <a:xfrm>
            <a:off x="635000" y="359555"/>
            <a:ext cx="10922000" cy="5590250"/>
          </a:xfrm>
          <a:prstGeom prst="rect">
            <a:avLst/>
          </a:prstGeom>
          <a:solidFill>
            <a:srgbClr val="F6F9FF"/>
          </a:solidFill>
          <a:ln w="12700">
            <a:noFill/>
            <a:miter lim="400000"/>
          </a:ln>
          <a:effectLst>
            <a:outerShdw blurRad="254000" dist="25400" dir="2700000" rotWithShape="0">
              <a:srgbClr val="1F2125">
                <a:alpha val="15000"/>
              </a:srgbClr>
            </a:outerShdw>
          </a:effectLst>
        </p:spPr>
        <p:txBody>
          <a:bodyPr lIns="0" tIns="0" rIns="0" bIns="0" anchor="ctr"/>
          <a:lstStyle/>
          <a:p>
            <a:pPr>
              <a:defRPr sz="3200" b="0">
                <a:solidFill>
                  <a:srgbClr val="E8ECF2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1600" noProof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749831"/>
            <a:ext cx="10058400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3388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noProof="0" smtClean="0"/>
              <a:t>3/17/2022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noProof="0" smtClean="0"/>
              <a:t>‹#›</a:t>
            </a:fld>
            <a:endParaRPr lang="en-US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A8354C-95B5-4FFD-9923-ECC0A860973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9424833" y="4937761"/>
            <a:ext cx="2116936" cy="9812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3C92DE-0A9D-4DBE-8967-BBFE6EF53492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9448562" y="6162996"/>
            <a:ext cx="2743438" cy="69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36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93" r:id="rId3"/>
    <p:sldLayoutId id="2147483688" r:id="rId4"/>
    <p:sldLayoutId id="2147483692" r:id="rId5"/>
    <p:sldLayoutId id="2147483691" r:id="rId6"/>
    <p:sldLayoutId id="2147483690" r:id="rId7"/>
    <p:sldLayoutId id="2147483689" r:id="rId8"/>
    <p:sldLayoutId id="214748368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u="none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microsoft.com/office/2018/10/relationships/comments" Target="../comments/modernComment_164_CDB38F8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38ACE-163E-40EB-A458-E794C67EA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64553" y="1882259"/>
            <a:ext cx="4853573" cy="16162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Introduction to Enrollment Manager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9205DF-8F5E-49F7-B00E-6F58293F51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64170" y="3498511"/>
            <a:ext cx="4854339" cy="1257574"/>
          </a:xfrm>
        </p:spPr>
        <p:txBody>
          <a:bodyPr vert="horz" lIns="0" tIns="45720" rIns="0" bIns="45720" rtlCol="0" anchor="t">
            <a:normAutofit/>
          </a:bodyPr>
          <a:lstStyle/>
          <a:p>
            <a:pPr algn="ctr"/>
            <a:endParaRPr lang="en-US" dirty="0"/>
          </a:p>
        </p:txBody>
      </p:sp>
      <p:pic>
        <p:nvPicPr>
          <p:cNvPr id="11" name="Picture Placeholder 10" descr="A picture containing stage&#10;&#10;Description automatically generated">
            <a:extLst>
              <a:ext uri="{FF2B5EF4-FFF2-40B4-BE49-F238E27FC236}">
                <a16:creationId xmlns:a16="http://schemas.microsoft.com/office/drawing/2014/main" id="{509CAD90-A5DE-4891-8956-1BA369622A3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18410" t="535" r="23702" b="518"/>
          <a:stretch/>
        </p:blipFill>
        <p:spPr>
          <a:xfrm>
            <a:off x="1144918" y="860944"/>
            <a:ext cx="4428523" cy="5137089"/>
          </a:xfrm>
        </p:spPr>
      </p:pic>
    </p:spTree>
    <p:extLst>
      <p:ext uri="{BB962C8B-B14F-4D97-AF65-F5344CB8AC3E}">
        <p14:creationId xmlns:p14="http://schemas.microsoft.com/office/powerpoint/2010/main" val="3980699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6">
            <a:extLst>
              <a:ext uri="{FF2B5EF4-FFF2-40B4-BE49-F238E27FC236}">
                <a16:creationId xmlns:a16="http://schemas.microsoft.com/office/drawing/2014/main" id="{3EB6FFED-DDCA-4ECD-9D9A-4DEAF401FF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1139" y="1265341"/>
            <a:ext cx="10298124" cy="1237227"/>
          </a:xfrm>
        </p:spPr>
        <p:txBody>
          <a:bodyPr>
            <a:normAutofit/>
          </a:bodyPr>
          <a:lstStyle/>
          <a:p>
            <a:pPr algn="l">
              <a:lnSpc>
                <a:spcPts val="2000"/>
              </a:lnSpc>
            </a:pPr>
            <a:r>
              <a:rPr lang="en-US" sz="2400" b="1" i="0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cs typeface="Arial"/>
              </a:rPr>
              <a:t>Digital GI Bill (DGIB): </a:t>
            </a:r>
            <a:r>
              <a:rPr lang="en-US" b="1">
                <a:solidFill>
                  <a:schemeClr val="tx1"/>
                </a:solidFill>
                <a:latin typeface="+mj-lt"/>
                <a:cs typeface="Arial"/>
              </a:rPr>
              <a:t>M</a:t>
            </a:r>
            <a:r>
              <a:rPr lang="en-US" sz="2000" b="1" i="0">
                <a:solidFill>
                  <a:schemeClr val="tx1"/>
                </a:solidFill>
                <a:latin typeface="+mj-lt"/>
                <a:cs typeface="Arial"/>
              </a:rPr>
              <a:t>odernized digital platforms that will transform VA technology systems</a:t>
            </a:r>
            <a:r>
              <a:rPr lang="en-US" sz="2000" i="0">
                <a:solidFill>
                  <a:schemeClr val="tx1"/>
                </a:solidFill>
                <a:latin typeface="+mj-lt"/>
                <a:cs typeface="Arial"/>
              </a:rPr>
              <a:t>, improve GI Bill students’ user experience, and optimize benefits processes for millions of beneficiaries, with a single interface across the education ecosystem.</a:t>
            </a:r>
            <a:endParaRPr lang="en-US" sz="2000" i="0">
              <a:solidFill>
                <a:schemeClr val="tx1"/>
              </a:solidFill>
              <a:latin typeface="+mj-lt"/>
            </a:endParaRPr>
          </a:p>
          <a:p>
            <a:pPr algn="l">
              <a:lnSpc>
                <a:spcPts val="2000"/>
              </a:lnSpc>
            </a:pPr>
            <a:endParaRPr lang="en-US">
              <a:latin typeface="+mj-lt"/>
            </a:endParaRPr>
          </a:p>
        </p:txBody>
      </p:sp>
      <p:sp>
        <p:nvSpPr>
          <p:cNvPr id="16" name="Title 18">
            <a:extLst>
              <a:ext uri="{FF2B5EF4-FFF2-40B4-BE49-F238E27FC236}">
                <a16:creationId xmlns:a16="http://schemas.microsoft.com/office/drawing/2014/main" id="{B59BA7DB-26E7-4517-BD0B-3169185243E2}"/>
              </a:ext>
            </a:extLst>
          </p:cNvPr>
          <p:cNvSpPr txBox="1">
            <a:spLocks/>
          </p:cNvSpPr>
          <p:nvPr/>
        </p:nvSpPr>
        <p:spPr>
          <a:xfrm>
            <a:off x="851139" y="377543"/>
            <a:ext cx="4886854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>
                <a:solidFill>
                  <a:schemeClr val="tx1"/>
                </a:solidFill>
              </a:rPr>
              <a:t>Digital GI Bill Overview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D924BF-2090-4D00-85C9-7BED656F906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9963" y="4943189"/>
            <a:ext cx="1973555" cy="914767"/>
          </a:xfrm>
          <a:prstGeom prst="rect">
            <a:avLst/>
          </a:prstGeom>
        </p:spPr>
      </p:pic>
      <p:sp>
        <p:nvSpPr>
          <p:cNvPr id="8" name="Content Placeholder 16">
            <a:extLst>
              <a:ext uri="{FF2B5EF4-FFF2-40B4-BE49-F238E27FC236}">
                <a16:creationId xmlns:a16="http://schemas.microsoft.com/office/drawing/2014/main" id="{DDA08872-F093-4A0E-BDA1-4BBC4A1654CA}"/>
              </a:ext>
            </a:extLst>
          </p:cNvPr>
          <p:cNvSpPr txBox="1">
            <a:spLocks/>
          </p:cNvSpPr>
          <p:nvPr/>
        </p:nvSpPr>
        <p:spPr>
          <a:xfrm>
            <a:off x="890085" y="2542076"/>
            <a:ext cx="2196861" cy="41208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ts val="2000"/>
              </a:lnSpc>
              <a:buNone/>
            </a:pPr>
            <a:r>
              <a:rPr lang="en-US" sz="2400" b="1">
                <a:solidFill>
                  <a:schemeClr val="accent4">
                    <a:lumMod val="75000"/>
                    <a:lumOff val="25000"/>
                  </a:schemeClr>
                </a:solidFill>
                <a:latin typeface="+mj-lt"/>
                <a:cs typeface="Arial"/>
              </a:rPr>
              <a:t>DGIB Goals:</a:t>
            </a:r>
          </a:p>
          <a:p>
            <a:pPr marL="0" indent="0" algn="l">
              <a:lnSpc>
                <a:spcPts val="2000"/>
              </a:lnSpc>
              <a:buNone/>
            </a:pPr>
            <a:endParaRPr lang="en-US" sz="2400">
              <a:latin typeface="+mj-lt"/>
            </a:endParaRP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92C5E9E0-F1E8-415B-AB31-F4990D8C1727}"/>
              </a:ext>
            </a:extLst>
          </p:cNvPr>
          <p:cNvSpPr txBox="1">
            <a:spLocks/>
          </p:cNvSpPr>
          <p:nvPr/>
        </p:nvSpPr>
        <p:spPr>
          <a:xfrm>
            <a:off x="1317387" y="3886582"/>
            <a:ext cx="2047543" cy="11418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0" i="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72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4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113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Graphik" panose="020B0503030202060203" pitchFamily="34" charset="0"/>
              <a:buNone/>
              <a:tabLst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600" i="0">
                <a:solidFill>
                  <a:schemeClr val="tx1"/>
                </a:solidFill>
                <a:latin typeface="+mj-lt"/>
              </a:rPr>
              <a:t>Deliver Modernization Quickly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549E3693-9627-4A86-B2FD-56F2B537E579}"/>
              </a:ext>
            </a:extLst>
          </p:cNvPr>
          <p:cNvSpPr txBox="1">
            <a:spLocks/>
          </p:cNvSpPr>
          <p:nvPr/>
        </p:nvSpPr>
        <p:spPr>
          <a:xfrm>
            <a:off x="5759259" y="3886582"/>
            <a:ext cx="2293808" cy="114189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0" i="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72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4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113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Graphik" panose="020B0503030202060203" pitchFamily="34" charset="0"/>
              <a:buNone/>
              <a:tabLst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600" i="0">
                <a:solidFill>
                  <a:schemeClr val="tx1"/>
                </a:solidFill>
                <a:latin typeface="+mj-lt"/>
              </a:rPr>
              <a:t>Improve user experience through Human Centered Design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52F784B1-3B85-4345-9430-1F67CBF41819}"/>
              </a:ext>
            </a:extLst>
          </p:cNvPr>
          <p:cNvSpPr txBox="1">
            <a:spLocks/>
          </p:cNvSpPr>
          <p:nvPr/>
        </p:nvSpPr>
        <p:spPr>
          <a:xfrm>
            <a:off x="8226460" y="3886582"/>
            <a:ext cx="2648866" cy="119209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0" i="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72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4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113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Graphik" panose="020B0503030202060203" pitchFamily="34" charset="0"/>
              <a:buNone/>
              <a:tabLst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600" i="0">
                <a:solidFill>
                  <a:schemeClr val="tx1"/>
                </a:solidFill>
                <a:latin typeface="+mj-lt"/>
              </a:rPr>
              <a:t>Utilize a clearly Defined Communications and Training Strategy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BC845D6F-83B8-43FB-85ED-2C062C3B84D4}"/>
              </a:ext>
            </a:extLst>
          </p:cNvPr>
          <p:cNvSpPr txBox="1">
            <a:spLocks/>
          </p:cNvSpPr>
          <p:nvPr/>
        </p:nvSpPr>
        <p:spPr>
          <a:xfrm>
            <a:off x="3538323" y="3886582"/>
            <a:ext cx="2047543" cy="82585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0" i="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72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4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113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Graphik" panose="020B0503030202060203" pitchFamily="34" charset="0"/>
              <a:buNone/>
              <a:tabLst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1600" i="0">
                <a:solidFill>
                  <a:schemeClr val="tx1"/>
                </a:solidFill>
                <a:latin typeface="+mj-lt"/>
              </a:rPr>
              <a:t>Seamlessly Implement Legislation</a:t>
            </a:r>
          </a:p>
        </p:txBody>
      </p:sp>
      <p:pic>
        <p:nvPicPr>
          <p:cNvPr id="1026" name="Picture 2" descr="Number one ">
            <a:extLst>
              <a:ext uri="{FF2B5EF4-FFF2-40B4-BE49-F238E27FC236}">
                <a16:creationId xmlns:a16="http://schemas.microsoft.com/office/drawing/2014/main" id="{2D12BCFE-A525-4D75-B681-FBEE7578E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516" y="3053101"/>
            <a:ext cx="705293" cy="70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Number 2 ">
            <a:extLst>
              <a:ext uri="{FF2B5EF4-FFF2-40B4-BE49-F238E27FC236}">
                <a16:creationId xmlns:a16="http://schemas.microsoft.com/office/drawing/2014/main" id="{723ACAF6-01F2-4A0F-A346-5D79168022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000" y="3053101"/>
            <a:ext cx="705293" cy="70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umber 3 ">
            <a:extLst>
              <a:ext uri="{FF2B5EF4-FFF2-40B4-BE49-F238E27FC236}">
                <a16:creationId xmlns:a16="http://schemas.microsoft.com/office/drawing/2014/main" id="{C5E037C6-89CE-4A85-9CC8-EEDEF7C8A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713" y="3053101"/>
            <a:ext cx="705293" cy="70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umber four ">
            <a:extLst>
              <a:ext uri="{FF2B5EF4-FFF2-40B4-BE49-F238E27FC236}">
                <a16:creationId xmlns:a16="http://schemas.microsoft.com/office/drawing/2014/main" id="{20FAF90E-71FC-46B0-A780-21981B084D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921" y="3053101"/>
            <a:ext cx="705293" cy="705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1096961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EB235EDF-E48D-4839-8324-978F23FF22C2}"/>
              </a:ext>
            </a:extLst>
          </p:cNvPr>
          <p:cNvGrpSpPr/>
          <p:nvPr/>
        </p:nvGrpSpPr>
        <p:grpSpPr>
          <a:xfrm>
            <a:off x="7011434" y="1461007"/>
            <a:ext cx="4531496" cy="3560912"/>
            <a:chOff x="5235575" y="9513888"/>
            <a:chExt cx="3306763" cy="2570162"/>
          </a:xfrm>
        </p:grpSpPr>
        <p:sp>
          <p:nvSpPr>
            <p:cNvPr id="14" name="Oval 258">
              <a:extLst>
                <a:ext uri="{FF2B5EF4-FFF2-40B4-BE49-F238E27FC236}">
                  <a16:creationId xmlns:a16="http://schemas.microsoft.com/office/drawing/2014/main" id="{ABF87894-9073-4F8C-B044-D4DF3ABCF5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575" y="9513888"/>
              <a:ext cx="2568575" cy="25701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B455AA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768" tIns="24384" rIns="48768" bIns="24384" numCol="1" anchor="t" anchorCtr="0" compatLnSpc="1">
              <a:prstTxWarp prst="textNoShape">
                <a:avLst/>
              </a:prstTxWarp>
            </a:bodyPr>
            <a:lstStyle/>
            <a:p>
              <a:pPr defTabSz="975299"/>
              <a:endParaRPr lang="en-US" sz="1920">
                <a:solidFill>
                  <a:srgbClr val="FFFFFF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5" name="Oval 259">
              <a:extLst>
                <a:ext uri="{FF2B5EF4-FFF2-40B4-BE49-F238E27FC236}">
                  <a16:creationId xmlns:a16="http://schemas.microsoft.com/office/drawing/2014/main" id="{A40FC011-05D6-43E4-B39C-312C7C0B0B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2750" y="9771063"/>
              <a:ext cx="2054225" cy="205581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B455AA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768" tIns="24384" rIns="48768" bIns="24384" numCol="1" anchor="t" anchorCtr="0" compatLnSpc="1">
              <a:prstTxWarp prst="textNoShape">
                <a:avLst/>
              </a:prstTxWarp>
            </a:bodyPr>
            <a:lstStyle/>
            <a:p>
              <a:pPr defTabSz="975299"/>
              <a:endParaRPr lang="en-US" sz="1920">
                <a:solidFill>
                  <a:srgbClr val="FFFFFF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6" name="Oval 260">
              <a:extLst>
                <a:ext uri="{FF2B5EF4-FFF2-40B4-BE49-F238E27FC236}">
                  <a16:creationId xmlns:a16="http://schemas.microsoft.com/office/drawing/2014/main" id="{E65D724E-06EB-461A-BA9A-97C2D12FA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9925" y="10028238"/>
              <a:ext cx="1539875" cy="15414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B455AA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768" tIns="24384" rIns="48768" bIns="24384" numCol="1" anchor="t" anchorCtr="0" compatLnSpc="1">
              <a:prstTxWarp prst="textNoShape">
                <a:avLst/>
              </a:prstTxWarp>
            </a:bodyPr>
            <a:lstStyle/>
            <a:p>
              <a:pPr defTabSz="975299"/>
              <a:endParaRPr lang="en-US" sz="1920">
                <a:solidFill>
                  <a:srgbClr val="FFFFFF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7" name="Oval 261">
              <a:extLst>
                <a:ext uri="{FF2B5EF4-FFF2-40B4-BE49-F238E27FC236}">
                  <a16:creationId xmlns:a16="http://schemas.microsoft.com/office/drawing/2014/main" id="{ABE3B38E-A0AA-4E94-83C3-B2121A468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05513" y="10285413"/>
              <a:ext cx="1027113" cy="1027112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B455AA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768" tIns="24384" rIns="48768" bIns="24384" numCol="1" anchor="t" anchorCtr="0" compatLnSpc="1">
              <a:prstTxWarp prst="textNoShape">
                <a:avLst/>
              </a:prstTxWarp>
            </a:bodyPr>
            <a:lstStyle/>
            <a:p>
              <a:pPr defTabSz="975299"/>
              <a:endParaRPr lang="en-US" sz="1920">
                <a:solidFill>
                  <a:srgbClr val="FFFFFF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8" name="Oval 262">
              <a:extLst>
                <a:ext uri="{FF2B5EF4-FFF2-40B4-BE49-F238E27FC236}">
                  <a16:creationId xmlns:a16="http://schemas.microsoft.com/office/drawing/2014/main" id="{9E2C500C-A424-450C-B53F-6F9D8324E9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2688" y="10542588"/>
              <a:ext cx="514350" cy="51276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B455AA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768" tIns="24384" rIns="48768" bIns="24384" numCol="1" anchor="t" anchorCtr="0" compatLnSpc="1">
              <a:prstTxWarp prst="textNoShape">
                <a:avLst/>
              </a:prstTxWarp>
            </a:bodyPr>
            <a:lstStyle/>
            <a:p>
              <a:pPr defTabSz="975299"/>
              <a:endParaRPr lang="en-US" sz="1920">
                <a:solidFill>
                  <a:srgbClr val="FFFFFF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9" name="Freeform 268">
              <a:extLst>
                <a:ext uri="{FF2B5EF4-FFF2-40B4-BE49-F238E27FC236}">
                  <a16:creationId xmlns:a16="http://schemas.microsoft.com/office/drawing/2014/main" id="{24394A91-C0B6-4141-9A46-85DD927245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163" y="9815513"/>
              <a:ext cx="2035175" cy="1006475"/>
            </a:xfrm>
            <a:custGeom>
              <a:avLst/>
              <a:gdLst>
                <a:gd name="T0" fmla="*/ 603 w 634"/>
                <a:gd name="T1" fmla="*/ 0 h 313"/>
                <a:gd name="T2" fmla="*/ 540 w 634"/>
                <a:gd name="T3" fmla="*/ 28 h 313"/>
                <a:gd name="T4" fmla="*/ 514 w 634"/>
                <a:gd name="T5" fmla="*/ 75 h 313"/>
                <a:gd name="T6" fmla="*/ 5 w 634"/>
                <a:gd name="T7" fmla="*/ 301 h 313"/>
                <a:gd name="T8" fmla="*/ 2 w 634"/>
                <a:gd name="T9" fmla="*/ 309 h 313"/>
                <a:gd name="T10" fmla="*/ 10 w 634"/>
                <a:gd name="T11" fmla="*/ 312 h 313"/>
                <a:gd name="T12" fmla="*/ 519 w 634"/>
                <a:gd name="T13" fmla="*/ 86 h 313"/>
                <a:gd name="T14" fmla="*/ 571 w 634"/>
                <a:gd name="T15" fmla="*/ 98 h 313"/>
                <a:gd name="T16" fmla="*/ 634 w 634"/>
                <a:gd name="T17" fmla="*/ 70 h 313"/>
                <a:gd name="T18" fmla="*/ 597 w 634"/>
                <a:gd name="T19" fmla="*/ 45 h 313"/>
                <a:gd name="T20" fmla="*/ 603 w 634"/>
                <a:gd name="T21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4" h="313">
                  <a:moveTo>
                    <a:pt x="603" y="0"/>
                  </a:moveTo>
                  <a:cubicBezTo>
                    <a:pt x="540" y="28"/>
                    <a:pt x="540" y="28"/>
                    <a:pt x="540" y="28"/>
                  </a:cubicBezTo>
                  <a:cubicBezTo>
                    <a:pt x="514" y="75"/>
                    <a:pt x="514" y="75"/>
                    <a:pt x="514" y="75"/>
                  </a:cubicBezTo>
                  <a:cubicBezTo>
                    <a:pt x="5" y="301"/>
                    <a:pt x="5" y="301"/>
                    <a:pt x="5" y="301"/>
                  </a:cubicBezTo>
                  <a:cubicBezTo>
                    <a:pt x="2" y="302"/>
                    <a:pt x="0" y="306"/>
                    <a:pt x="2" y="309"/>
                  </a:cubicBezTo>
                  <a:cubicBezTo>
                    <a:pt x="3" y="312"/>
                    <a:pt x="7" y="313"/>
                    <a:pt x="10" y="312"/>
                  </a:cubicBezTo>
                  <a:cubicBezTo>
                    <a:pt x="519" y="86"/>
                    <a:pt x="519" y="86"/>
                    <a:pt x="519" y="86"/>
                  </a:cubicBezTo>
                  <a:cubicBezTo>
                    <a:pt x="571" y="98"/>
                    <a:pt x="571" y="98"/>
                    <a:pt x="571" y="98"/>
                  </a:cubicBezTo>
                  <a:cubicBezTo>
                    <a:pt x="634" y="70"/>
                    <a:pt x="634" y="70"/>
                    <a:pt x="634" y="70"/>
                  </a:cubicBezTo>
                  <a:cubicBezTo>
                    <a:pt x="597" y="45"/>
                    <a:pt x="597" y="45"/>
                    <a:pt x="597" y="45"/>
                  </a:cubicBezTo>
                  <a:lnTo>
                    <a:pt x="603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B455AA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8768" tIns="24384" rIns="48768" bIns="24384" numCol="1" anchor="t" anchorCtr="0" compatLnSpc="1">
              <a:prstTxWarp prst="textNoShape">
                <a:avLst/>
              </a:prstTxWarp>
            </a:bodyPr>
            <a:lstStyle/>
            <a:p>
              <a:pPr defTabSz="975299"/>
              <a:endParaRPr lang="en-US" sz="1920">
                <a:solidFill>
                  <a:srgbClr val="FFFFFF"/>
                </a:solidFill>
                <a:latin typeface="Lato" panose="020F0502020204030203" pitchFamily="34" charset="0"/>
              </a:endParaRPr>
            </a:p>
          </p:txBody>
        </p:sp>
      </p:grp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54E1B0E5-85AE-4DD7-90EA-F41C85178660}"/>
              </a:ext>
            </a:extLst>
          </p:cNvPr>
          <p:cNvSpPr/>
          <p:nvPr/>
        </p:nvSpPr>
        <p:spPr>
          <a:xfrm rot="5400000">
            <a:off x="76352" y="3445552"/>
            <a:ext cx="3295967" cy="367969"/>
          </a:xfrm>
          <a:prstGeom prst="homePlat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55B2A4-4F7E-4DA2-A304-AECAEE3EF7BC}"/>
              </a:ext>
            </a:extLst>
          </p:cNvPr>
          <p:cNvSpPr txBox="1"/>
          <p:nvPr/>
        </p:nvSpPr>
        <p:spPr>
          <a:xfrm>
            <a:off x="2047503" y="1981553"/>
            <a:ext cx="4963927" cy="96264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1600" b="1">
                <a:solidFill>
                  <a:srgbClr val="242424"/>
                </a:solidFill>
                <a:latin typeface="Century Gothic (body)"/>
                <a:cs typeface="Arial" panose="020B0604020202020204" pitchFamily="34" charset="0"/>
              </a:rPr>
              <a:t>Goal 1 | Modernize</a:t>
            </a:r>
          </a:p>
          <a:p>
            <a:r>
              <a:rPr lang="en-US" sz="1600">
                <a:solidFill>
                  <a:srgbClr val="242424"/>
                </a:solidFill>
                <a:latin typeface="Century Gothic (body)"/>
                <a:cs typeface="Arial" panose="020B0604020202020204" pitchFamily="34" charset="0"/>
              </a:rPr>
              <a:t>Replace VA-ONCE with a more </a:t>
            </a:r>
            <a:r>
              <a:rPr lang="en-US" sz="1600" b="1">
                <a:solidFill>
                  <a:srgbClr val="242424"/>
                </a:solidFill>
                <a:latin typeface="Century Gothic (body)"/>
                <a:cs typeface="Arial" panose="020B0604020202020204" pitchFamily="34" charset="0"/>
              </a:rPr>
              <a:t>modern, sustainable system, Enrollment Manager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4BE453-7B18-4CC4-A495-AC313B13088E}"/>
              </a:ext>
            </a:extLst>
          </p:cNvPr>
          <p:cNvSpPr txBox="1"/>
          <p:nvPr/>
        </p:nvSpPr>
        <p:spPr>
          <a:xfrm>
            <a:off x="2047505" y="2968498"/>
            <a:ext cx="4857792" cy="96264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lvl="1">
              <a:spcAft>
                <a:spcPts val="600"/>
              </a:spcAft>
            </a:pPr>
            <a:r>
              <a:rPr lang="en-US" sz="1600" b="1">
                <a:solidFill>
                  <a:srgbClr val="242424"/>
                </a:solidFill>
                <a:latin typeface="Century Gothic (body)"/>
                <a:cs typeface="Arial" panose="020B0604020202020204" pitchFamily="34" charset="0"/>
              </a:rPr>
              <a:t>Goal 2 | Simplify</a:t>
            </a:r>
          </a:p>
          <a:p>
            <a:pPr marL="0" lvl="1"/>
            <a:r>
              <a:rPr lang="en-US" sz="1600" b="1">
                <a:solidFill>
                  <a:srgbClr val="242424"/>
                </a:solidFill>
                <a:latin typeface="Century Gothic (body)"/>
                <a:cs typeface="Arial" panose="020B0604020202020204" pitchFamily="34" charset="0"/>
              </a:rPr>
              <a:t>Core functions will remain the same</a:t>
            </a:r>
            <a:r>
              <a:rPr lang="en-US" sz="1600">
                <a:solidFill>
                  <a:srgbClr val="242424"/>
                </a:solidFill>
                <a:latin typeface="Century Gothic (body)"/>
                <a:cs typeface="Arial" panose="020B0604020202020204" pitchFamily="34" charset="0"/>
              </a:rPr>
              <a:t>, but in a more user-friendly way to increase efficiency!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615721-4BB4-458A-AA08-2277B382FB0B}"/>
              </a:ext>
            </a:extLst>
          </p:cNvPr>
          <p:cNvSpPr txBox="1"/>
          <p:nvPr/>
        </p:nvSpPr>
        <p:spPr>
          <a:xfrm>
            <a:off x="2047504" y="4059270"/>
            <a:ext cx="4963927" cy="96264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spcAft>
                <a:spcPts val="600"/>
              </a:spcAft>
            </a:pPr>
            <a:r>
              <a:rPr lang="en-US" sz="1600" b="1" i="0">
                <a:solidFill>
                  <a:srgbClr val="242424"/>
                </a:solidFill>
                <a:effectLst/>
                <a:latin typeface="Century Gothic (body)"/>
                <a:cs typeface="Arial" panose="020B0604020202020204" pitchFamily="34" charset="0"/>
              </a:rPr>
              <a:t>Goal 3 | Integrate</a:t>
            </a:r>
          </a:p>
          <a:p>
            <a:r>
              <a:rPr lang="en-US" sz="1600">
                <a:solidFill>
                  <a:srgbClr val="242424"/>
                </a:solidFill>
                <a:latin typeface="Century Gothic (body)"/>
                <a:cs typeface="Arial" panose="020B0604020202020204" pitchFamily="34" charset="0"/>
              </a:rPr>
              <a:t>Allow for increased integration with all VA Education systems for a </a:t>
            </a:r>
            <a:r>
              <a:rPr lang="en-US" sz="1600" b="1">
                <a:solidFill>
                  <a:srgbClr val="242424"/>
                </a:solidFill>
                <a:latin typeface="Century Gothic (body)"/>
                <a:cs typeface="Arial" panose="020B0604020202020204" pitchFamily="34" charset="0"/>
              </a:rPr>
              <a:t>streamlined end-to-end process</a:t>
            </a:r>
            <a:endParaRPr lang="en-US" sz="1600" b="1" i="0">
              <a:solidFill>
                <a:srgbClr val="242424"/>
              </a:solidFill>
              <a:effectLst/>
              <a:latin typeface="Century Gothic (body)"/>
              <a:cs typeface="Arial" panose="020B0604020202020204" pitchFamily="34" charset="0"/>
            </a:endParaRPr>
          </a:p>
        </p:txBody>
      </p:sp>
      <p:sp>
        <p:nvSpPr>
          <p:cNvPr id="20" name="Title 18">
            <a:extLst>
              <a:ext uri="{FF2B5EF4-FFF2-40B4-BE49-F238E27FC236}">
                <a16:creationId xmlns:a16="http://schemas.microsoft.com/office/drawing/2014/main" id="{7214381E-13B1-4266-84E3-DA4E98214236}"/>
              </a:ext>
            </a:extLst>
          </p:cNvPr>
          <p:cNvSpPr txBox="1">
            <a:spLocks/>
          </p:cNvSpPr>
          <p:nvPr/>
        </p:nvSpPr>
        <p:spPr>
          <a:xfrm>
            <a:off x="851138" y="377543"/>
            <a:ext cx="10691792" cy="587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>
                <a:solidFill>
                  <a:schemeClr val="tx1"/>
                </a:solidFill>
              </a:rPr>
              <a:t>Digital GI Bill SCO Impact – Introducing Enrollment Manager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55CC0F-39B1-4A66-9FE7-38E582A07FF1}"/>
              </a:ext>
            </a:extLst>
          </p:cNvPr>
          <p:cNvSpPr txBox="1"/>
          <p:nvPr/>
        </p:nvSpPr>
        <p:spPr>
          <a:xfrm>
            <a:off x="851138" y="866485"/>
            <a:ext cx="90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Enrollment Manager is the future state DGIB system that will replace VA-ONCE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681B46-CAAA-4E8F-95F4-C90485773368}"/>
              </a:ext>
            </a:extLst>
          </p:cNvPr>
          <p:cNvSpPr txBox="1"/>
          <p:nvPr/>
        </p:nvSpPr>
        <p:spPr>
          <a:xfrm>
            <a:off x="1467243" y="1556357"/>
            <a:ext cx="9064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Goals of Enrollment Manager:</a:t>
            </a:r>
          </a:p>
        </p:txBody>
      </p:sp>
    </p:spTree>
    <p:extLst>
      <p:ext uri="{BB962C8B-B14F-4D97-AF65-F5344CB8AC3E}">
        <p14:creationId xmlns:p14="http://schemas.microsoft.com/office/powerpoint/2010/main" val="2951688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ardrop 92">
            <a:extLst>
              <a:ext uri="{FF2B5EF4-FFF2-40B4-BE49-F238E27FC236}">
                <a16:creationId xmlns:a16="http://schemas.microsoft.com/office/drawing/2014/main" id="{975429A3-28B3-42E8-B4B0-E1E933A99037}"/>
              </a:ext>
            </a:extLst>
          </p:cNvPr>
          <p:cNvSpPr/>
          <p:nvPr/>
        </p:nvSpPr>
        <p:spPr>
          <a:xfrm rot="8100000">
            <a:off x="9319758" y="2001330"/>
            <a:ext cx="881246" cy="909840"/>
          </a:xfrm>
          <a:prstGeom prst="teardrop">
            <a:avLst>
              <a:gd name="adj" fmla="val 118365"/>
            </a:avLst>
          </a:prstGeom>
          <a:solidFill>
            <a:schemeClr val="bg1">
              <a:lumMod val="75000"/>
              <a:alpha val="3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Teardrop 91">
            <a:extLst>
              <a:ext uri="{FF2B5EF4-FFF2-40B4-BE49-F238E27FC236}">
                <a16:creationId xmlns:a16="http://schemas.microsoft.com/office/drawing/2014/main" id="{2F206E07-FE23-4684-A6B0-81E927055DA4}"/>
              </a:ext>
            </a:extLst>
          </p:cNvPr>
          <p:cNvSpPr/>
          <p:nvPr/>
        </p:nvSpPr>
        <p:spPr>
          <a:xfrm rot="8100000">
            <a:off x="5423532" y="2023539"/>
            <a:ext cx="881246" cy="909840"/>
          </a:xfrm>
          <a:prstGeom prst="teardrop">
            <a:avLst>
              <a:gd name="adj" fmla="val 118365"/>
            </a:avLst>
          </a:prstGeom>
          <a:solidFill>
            <a:schemeClr val="bg1">
              <a:lumMod val="75000"/>
              <a:alpha val="3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ardrop 90">
            <a:extLst>
              <a:ext uri="{FF2B5EF4-FFF2-40B4-BE49-F238E27FC236}">
                <a16:creationId xmlns:a16="http://schemas.microsoft.com/office/drawing/2014/main" id="{A05DC06F-2CA8-4904-98D6-E2468C86A414}"/>
              </a:ext>
            </a:extLst>
          </p:cNvPr>
          <p:cNvSpPr/>
          <p:nvPr/>
        </p:nvSpPr>
        <p:spPr>
          <a:xfrm rot="8100000">
            <a:off x="1284965" y="1732631"/>
            <a:ext cx="881246" cy="909840"/>
          </a:xfrm>
          <a:prstGeom prst="teardrop">
            <a:avLst>
              <a:gd name="adj" fmla="val 118365"/>
            </a:avLst>
          </a:prstGeom>
          <a:solidFill>
            <a:schemeClr val="bg1">
              <a:lumMod val="75000"/>
              <a:alpha val="3294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2">
            <a:extLst>
              <a:ext uri="{FF2B5EF4-FFF2-40B4-BE49-F238E27FC236}">
                <a16:creationId xmlns:a16="http://schemas.microsoft.com/office/drawing/2014/main" id="{F014E9C2-D426-3F48-A1BB-27539DFFC1BF}"/>
              </a:ext>
            </a:extLst>
          </p:cNvPr>
          <p:cNvSpPr txBox="1">
            <a:spLocks/>
          </p:cNvSpPr>
          <p:nvPr/>
        </p:nvSpPr>
        <p:spPr>
          <a:xfrm>
            <a:off x="784897" y="431121"/>
            <a:ext cx="11491383" cy="345257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r>
              <a:rPr lang="en-US"/>
              <a:t>Enrollment Manager Research Roadmap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715CB2A6-6AB1-334B-9C1B-7E9BC51729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2123" y="1954749"/>
            <a:ext cx="191295" cy="43001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pPr eaLnBrk="0" hangingPunct="0">
              <a:spcBef>
                <a:spcPct val="0"/>
              </a:spcBef>
            </a:pPr>
            <a:endParaRPr lang="en-GB" sz="1600" cap="all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A620DD83-9AF4-0745-9D7C-729AE590C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7587" y="1835548"/>
            <a:ext cx="191295" cy="43361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pPr eaLnBrk="0" hangingPunct="0">
              <a:spcBef>
                <a:spcPct val="0"/>
              </a:spcBef>
            </a:pPr>
            <a:endParaRPr lang="en-GB" sz="1600" cap="all">
              <a:solidFill>
                <a:schemeClr val="accent1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FF08805-8FDF-7E42-9EC7-2E077A905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9597" y="2760890"/>
            <a:ext cx="191295" cy="43001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lIns="45720" rIns="45720" anchor="ctr"/>
          <a:lstStyle/>
          <a:p>
            <a:pPr eaLnBrk="0" hangingPunct="0">
              <a:spcBef>
                <a:spcPct val="0"/>
              </a:spcBef>
            </a:pPr>
            <a:endParaRPr lang="en-GB" sz="1600" cap="all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02D0F1-565C-5C49-889D-938075251917}"/>
              </a:ext>
            </a:extLst>
          </p:cNvPr>
          <p:cNvSpPr txBox="1"/>
          <p:nvPr/>
        </p:nvSpPr>
        <p:spPr>
          <a:xfrm>
            <a:off x="7296289" y="3290763"/>
            <a:ext cx="2597784" cy="8103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228600">
              <a:spcAft>
                <a:spcPts val="1200"/>
              </a:spcAft>
            </a:pPr>
            <a:endParaRPr 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7E65253-2CC9-904D-9D4D-6E29C1BF1399}"/>
              </a:ext>
            </a:extLst>
          </p:cNvPr>
          <p:cNvGrpSpPr/>
          <p:nvPr/>
        </p:nvGrpSpPr>
        <p:grpSpPr>
          <a:xfrm>
            <a:off x="616704" y="2821214"/>
            <a:ext cx="10958592" cy="1154216"/>
            <a:chOff x="-1" y="8806249"/>
            <a:chExt cx="24383987" cy="4909752"/>
          </a:xfrm>
        </p:grpSpPr>
        <p:sp>
          <p:nvSpPr>
            <p:cNvPr id="56" name="Freeform 1">
              <a:extLst>
                <a:ext uri="{FF2B5EF4-FFF2-40B4-BE49-F238E27FC236}">
                  <a16:creationId xmlns:a16="http://schemas.microsoft.com/office/drawing/2014/main" id="{9A9730BE-91E2-5448-B9CF-E419B6098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9157729"/>
              <a:ext cx="24378493" cy="4311134"/>
            </a:xfrm>
            <a:custGeom>
              <a:avLst/>
              <a:gdLst>
                <a:gd name="T0" fmla="*/ 19575 w 19576"/>
                <a:gd name="T1" fmla="*/ 2715 h 3461"/>
                <a:gd name="T2" fmla="*/ 19411 w 19576"/>
                <a:gd name="T3" fmla="*/ 2752 h 3461"/>
                <a:gd name="T4" fmla="*/ 19012 w 19576"/>
                <a:gd name="T5" fmla="*/ 2838 h 3461"/>
                <a:gd name="T6" fmla="*/ 15986 w 19576"/>
                <a:gd name="T7" fmla="*/ 3320 h 3461"/>
                <a:gd name="T8" fmla="*/ 14592 w 19576"/>
                <a:gd name="T9" fmla="*/ 3429 h 3461"/>
                <a:gd name="T10" fmla="*/ 13288 w 19576"/>
                <a:gd name="T11" fmla="*/ 3454 h 3461"/>
                <a:gd name="T12" fmla="*/ 8967 w 19576"/>
                <a:gd name="T13" fmla="*/ 2871 h 3461"/>
                <a:gd name="T14" fmla="*/ 8745 w 19576"/>
                <a:gd name="T15" fmla="*/ 2801 h 3461"/>
                <a:gd name="T16" fmla="*/ 8527 w 19576"/>
                <a:gd name="T17" fmla="*/ 2730 h 3461"/>
                <a:gd name="T18" fmla="*/ 8121 w 19576"/>
                <a:gd name="T19" fmla="*/ 2582 h 3461"/>
                <a:gd name="T20" fmla="*/ 7404 w 19576"/>
                <a:gd name="T21" fmla="*/ 2287 h 3461"/>
                <a:gd name="T22" fmla="*/ 6785 w 19576"/>
                <a:gd name="T23" fmla="*/ 2023 h 3461"/>
                <a:gd name="T24" fmla="*/ 6503 w 19576"/>
                <a:gd name="T25" fmla="*/ 1912 h 3461"/>
                <a:gd name="T26" fmla="*/ 6231 w 19576"/>
                <a:gd name="T27" fmla="*/ 1814 h 3461"/>
                <a:gd name="T28" fmla="*/ 4138 w 19576"/>
                <a:gd name="T29" fmla="*/ 1391 h 3461"/>
                <a:gd name="T30" fmla="*/ 2311 w 19576"/>
                <a:gd name="T31" fmla="*/ 1455 h 3461"/>
                <a:gd name="T32" fmla="*/ 780 w 19576"/>
                <a:gd name="T33" fmla="*/ 1815 h 3461"/>
                <a:gd name="T34" fmla="*/ 0 w 19576"/>
                <a:gd name="T35" fmla="*/ 934 h 3461"/>
                <a:gd name="T36" fmla="*/ 462 w 19576"/>
                <a:gd name="T37" fmla="*/ 742 h 3461"/>
                <a:gd name="T38" fmla="*/ 2132 w 19576"/>
                <a:gd name="T39" fmla="*/ 239 h 3461"/>
                <a:gd name="T40" fmla="*/ 4263 w 19576"/>
                <a:gd name="T41" fmla="*/ 30 h 3461"/>
                <a:gd name="T42" fmla="*/ 6913 w 19576"/>
                <a:gd name="T43" fmla="*/ 396 h 3461"/>
                <a:gd name="T44" fmla="*/ 7277 w 19576"/>
                <a:gd name="T45" fmla="*/ 501 h 3461"/>
                <a:gd name="T46" fmla="*/ 7637 w 19576"/>
                <a:gd name="T47" fmla="*/ 618 h 3461"/>
                <a:gd name="T48" fmla="*/ 8335 w 19576"/>
                <a:gd name="T49" fmla="*/ 865 h 3461"/>
                <a:gd name="T50" fmla="*/ 9014 w 19576"/>
                <a:gd name="T51" fmla="*/ 1096 h 3461"/>
                <a:gd name="T52" fmla="*/ 9350 w 19576"/>
                <a:gd name="T53" fmla="*/ 1195 h 3461"/>
                <a:gd name="T54" fmla="*/ 9519 w 19576"/>
                <a:gd name="T55" fmla="*/ 1239 h 3461"/>
                <a:gd name="T56" fmla="*/ 9692 w 19576"/>
                <a:gd name="T57" fmla="*/ 1281 h 3461"/>
                <a:gd name="T58" fmla="*/ 13013 w 19576"/>
                <a:gd name="T59" fmla="*/ 1514 h 3461"/>
                <a:gd name="T60" fmla="*/ 13995 w 19576"/>
                <a:gd name="T61" fmla="*/ 1431 h 3461"/>
                <a:gd name="T62" fmla="*/ 15028 w 19576"/>
                <a:gd name="T63" fmla="*/ 1281 h 3461"/>
                <a:gd name="T64" fmla="*/ 17251 w 19576"/>
                <a:gd name="T65" fmla="*/ 775 h 3461"/>
                <a:gd name="T66" fmla="*/ 17542 w 19576"/>
                <a:gd name="T67" fmla="*/ 691 h 3461"/>
                <a:gd name="T68" fmla="*/ 18132 w 19576"/>
                <a:gd name="T69" fmla="*/ 509 h 3461"/>
                <a:gd name="T70" fmla="*/ 18431 w 19576"/>
                <a:gd name="T71" fmla="*/ 412 h 3461"/>
                <a:gd name="T72" fmla="*/ 18733 w 19576"/>
                <a:gd name="T73" fmla="*/ 309 h 3461"/>
                <a:gd name="T74" fmla="*/ 19036 w 19576"/>
                <a:gd name="T75" fmla="*/ 201 h 3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576" h="3461">
                  <a:moveTo>
                    <a:pt x="19575" y="0"/>
                  </a:moveTo>
                  <a:lnTo>
                    <a:pt x="19575" y="2715"/>
                  </a:lnTo>
                  <a:lnTo>
                    <a:pt x="19411" y="2752"/>
                  </a:lnTo>
                  <a:lnTo>
                    <a:pt x="19411" y="2752"/>
                  </a:lnTo>
                  <a:cubicBezTo>
                    <a:pt x="19278" y="2782"/>
                    <a:pt x="19146" y="2812"/>
                    <a:pt x="19012" y="2838"/>
                  </a:cubicBezTo>
                  <a:lnTo>
                    <a:pt x="19012" y="2838"/>
                  </a:lnTo>
                  <a:cubicBezTo>
                    <a:pt x="17982" y="3054"/>
                    <a:pt x="16971" y="3218"/>
                    <a:pt x="15986" y="3320"/>
                  </a:cubicBezTo>
                  <a:lnTo>
                    <a:pt x="15986" y="3320"/>
                  </a:lnTo>
                  <a:cubicBezTo>
                    <a:pt x="15517" y="3373"/>
                    <a:pt x="15047" y="3404"/>
                    <a:pt x="14592" y="3429"/>
                  </a:cubicBezTo>
                  <a:lnTo>
                    <a:pt x="14592" y="3429"/>
                  </a:lnTo>
                  <a:cubicBezTo>
                    <a:pt x="14147" y="3447"/>
                    <a:pt x="13714" y="3460"/>
                    <a:pt x="13288" y="3454"/>
                  </a:cubicBezTo>
                  <a:lnTo>
                    <a:pt x="13288" y="3454"/>
                  </a:lnTo>
                  <a:cubicBezTo>
                    <a:pt x="11700" y="3441"/>
                    <a:pt x="10229" y="3245"/>
                    <a:pt x="8967" y="2871"/>
                  </a:cubicBezTo>
                  <a:lnTo>
                    <a:pt x="8967" y="2871"/>
                  </a:lnTo>
                  <a:cubicBezTo>
                    <a:pt x="8892" y="2850"/>
                    <a:pt x="8818" y="2825"/>
                    <a:pt x="8745" y="2801"/>
                  </a:cubicBezTo>
                  <a:lnTo>
                    <a:pt x="8745" y="2801"/>
                  </a:lnTo>
                  <a:cubicBezTo>
                    <a:pt x="8672" y="2778"/>
                    <a:pt x="8597" y="2756"/>
                    <a:pt x="8527" y="2730"/>
                  </a:cubicBezTo>
                  <a:lnTo>
                    <a:pt x="8527" y="2730"/>
                  </a:lnTo>
                  <a:cubicBezTo>
                    <a:pt x="8386" y="2682"/>
                    <a:pt x="8252" y="2632"/>
                    <a:pt x="8121" y="2582"/>
                  </a:cubicBezTo>
                  <a:lnTo>
                    <a:pt x="8121" y="2582"/>
                  </a:lnTo>
                  <a:cubicBezTo>
                    <a:pt x="7864" y="2483"/>
                    <a:pt x="7627" y="2382"/>
                    <a:pt x="7404" y="2287"/>
                  </a:cubicBezTo>
                  <a:lnTo>
                    <a:pt x="7404" y="2287"/>
                  </a:lnTo>
                  <a:cubicBezTo>
                    <a:pt x="7186" y="2194"/>
                    <a:pt x="6980" y="2104"/>
                    <a:pt x="6785" y="2023"/>
                  </a:cubicBezTo>
                  <a:lnTo>
                    <a:pt x="6785" y="2023"/>
                  </a:lnTo>
                  <a:cubicBezTo>
                    <a:pt x="6690" y="1984"/>
                    <a:pt x="6595" y="1947"/>
                    <a:pt x="6503" y="1912"/>
                  </a:cubicBezTo>
                  <a:lnTo>
                    <a:pt x="6503" y="1912"/>
                  </a:lnTo>
                  <a:cubicBezTo>
                    <a:pt x="6412" y="1878"/>
                    <a:pt x="6321" y="1847"/>
                    <a:pt x="6231" y="1814"/>
                  </a:cubicBezTo>
                  <a:lnTo>
                    <a:pt x="6231" y="1814"/>
                  </a:lnTo>
                  <a:cubicBezTo>
                    <a:pt x="5528" y="1576"/>
                    <a:pt x="4819" y="1441"/>
                    <a:pt x="4138" y="1391"/>
                  </a:cubicBezTo>
                  <a:lnTo>
                    <a:pt x="4138" y="1391"/>
                  </a:lnTo>
                  <a:cubicBezTo>
                    <a:pt x="3498" y="1345"/>
                    <a:pt x="2885" y="1372"/>
                    <a:pt x="2311" y="1455"/>
                  </a:cubicBezTo>
                  <a:lnTo>
                    <a:pt x="2311" y="1455"/>
                  </a:lnTo>
                  <a:cubicBezTo>
                    <a:pt x="1768" y="1533"/>
                    <a:pt x="1258" y="1661"/>
                    <a:pt x="780" y="1815"/>
                  </a:cubicBezTo>
                  <a:lnTo>
                    <a:pt x="780" y="1815"/>
                  </a:lnTo>
                  <a:cubicBezTo>
                    <a:pt x="511" y="1902"/>
                    <a:pt x="251" y="1999"/>
                    <a:pt x="0" y="2101"/>
                  </a:cubicBezTo>
                  <a:lnTo>
                    <a:pt x="0" y="934"/>
                  </a:lnTo>
                  <a:lnTo>
                    <a:pt x="0" y="934"/>
                  </a:lnTo>
                  <a:cubicBezTo>
                    <a:pt x="150" y="868"/>
                    <a:pt x="304" y="804"/>
                    <a:pt x="462" y="742"/>
                  </a:cubicBezTo>
                  <a:lnTo>
                    <a:pt x="462" y="742"/>
                  </a:lnTo>
                  <a:cubicBezTo>
                    <a:pt x="969" y="543"/>
                    <a:pt x="1524" y="366"/>
                    <a:pt x="2132" y="239"/>
                  </a:cubicBezTo>
                  <a:lnTo>
                    <a:pt x="2132" y="239"/>
                  </a:lnTo>
                  <a:cubicBezTo>
                    <a:pt x="2782" y="103"/>
                    <a:pt x="3495" y="23"/>
                    <a:pt x="4263" y="30"/>
                  </a:cubicBezTo>
                  <a:lnTo>
                    <a:pt x="4263" y="30"/>
                  </a:lnTo>
                  <a:cubicBezTo>
                    <a:pt x="5090" y="36"/>
                    <a:pt x="5987" y="144"/>
                    <a:pt x="6913" y="396"/>
                  </a:cubicBezTo>
                  <a:lnTo>
                    <a:pt x="6913" y="396"/>
                  </a:lnTo>
                  <a:cubicBezTo>
                    <a:pt x="7033" y="430"/>
                    <a:pt x="7155" y="464"/>
                    <a:pt x="7277" y="501"/>
                  </a:cubicBezTo>
                  <a:lnTo>
                    <a:pt x="7277" y="501"/>
                  </a:lnTo>
                  <a:cubicBezTo>
                    <a:pt x="7400" y="539"/>
                    <a:pt x="7519" y="578"/>
                    <a:pt x="7637" y="618"/>
                  </a:cubicBezTo>
                  <a:lnTo>
                    <a:pt x="7637" y="618"/>
                  </a:lnTo>
                  <a:cubicBezTo>
                    <a:pt x="7877" y="699"/>
                    <a:pt x="8107" y="783"/>
                    <a:pt x="8335" y="865"/>
                  </a:cubicBezTo>
                  <a:lnTo>
                    <a:pt x="8335" y="865"/>
                  </a:lnTo>
                  <a:cubicBezTo>
                    <a:pt x="8566" y="947"/>
                    <a:pt x="8791" y="1025"/>
                    <a:pt x="9014" y="1096"/>
                  </a:cubicBezTo>
                  <a:lnTo>
                    <a:pt x="9014" y="1096"/>
                  </a:lnTo>
                  <a:cubicBezTo>
                    <a:pt x="9126" y="1130"/>
                    <a:pt x="9239" y="1165"/>
                    <a:pt x="9350" y="1195"/>
                  </a:cubicBezTo>
                  <a:lnTo>
                    <a:pt x="9350" y="1195"/>
                  </a:lnTo>
                  <a:cubicBezTo>
                    <a:pt x="9407" y="1212"/>
                    <a:pt x="9463" y="1224"/>
                    <a:pt x="9519" y="1239"/>
                  </a:cubicBezTo>
                  <a:lnTo>
                    <a:pt x="9519" y="1239"/>
                  </a:lnTo>
                  <a:cubicBezTo>
                    <a:pt x="9577" y="1253"/>
                    <a:pt x="9633" y="1269"/>
                    <a:pt x="9692" y="1281"/>
                  </a:cubicBezTo>
                  <a:lnTo>
                    <a:pt x="9692" y="1281"/>
                  </a:lnTo>
                  <a:cubicBezTo>
                    <a:pt x="10657" y="1501"/>
                    <a:pt x="11792" y="1583"/>
                    <a:pt x="13013" y="1514"/>
                  </a:cubicBezTo>
                  <a:lnTo>
                    <a:pt x="13013" y="1514"/>
                  </a:lnTo>
                  <a:cubicBezTo>
                    <a:pt x="13335" y="1499"/>
                    <a:pt x="13662" y="1466"/>
                    <a:pt x="13995" y="1431"/>
                  </a:cubicBezTo>
                  <a:lnTo>
                    <a:pt x="13995" y="1431"/>
                  </a:lnTo>
                  <a:cubicBezTo>
                    <a:pt x="14334" y="1389"/>
                    <a:pt x="14679" y="1344"/>
                    <a:pt x="15028" y="1281"/>
                  </a:cubicBezTo>
                  <a:lnTo>
                    <a:pt x="15028" y="1281"/>
                  </a:lnTo>
                  <a:cubicBezTo>
                    <a:pt x="15753" y="1159"/>
                    <a:pt x="16495" y="987"/>
                    <a:pt x="17251" y="775"/>
                  </a:cubicBezTo>
                  <a:lnTo>
                    <a:pt x="17251" y="775"/>
                  </a:lnTo>
                  <a:cubicBezTo>
                    <a:pt x="17348" y="749"/>
                    <a:pt x="17445" y="720"/>
                    <a:pt x="17542" y="691"/>
                  </a:cubicBezTo>
                  <a:lnTo>
                    <a:pt x="17837" y="603"/>
                  </a:lnTo>
                  <a:lnTo>
                    <a:pt x="18132" y="509"/>
                  </a:lnTo>
                  <a:lnTo>
                    <a:pt x="18132" y="509"/>
                  </a:lnTo>
                  <a:cubicBezTo>
                    <a:pt x="18232" y="478"/>
                    <a:pt x="18332" y="446"/>
                    <a:pt x="18431" y="412"/>
                  </a:cubicBezTo>
                  <a:lnTo>
                    <a:pt x="18733" y="309"/>
                  </a:lnTo>
                  <a:lnTo>
                    <a:pt x="18733" y="309"/>
                  </a:lnTo>
                  <a:cubicBezTo>
                    <a:pt x="18834" y="275"/>
                    <a:pt x="18934" y="237"/>
                    <a:pt x="19036" y="201"/>
                  </a:cubicBezTo>
                  <a:lnTo>
                    <a:pt x="19036" y="201"/>
                  </a:lnTo>
                  <a:cubicBezTo>
                    <a:pt x="19217" y="138"/>
                    <a:pt x="19394" y="69"/>
                    <a:pt x="19575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Freeform 2">
              <a:extLst>
                <a:ext uri="{FF2B5EF4-FFF2-40B4-BE49-F238E27FC236}">
                  <a16:creationId xmlns:a16="http://schemas.microsoft.com/office/drawing/2014/main" id="{C0D5C22B-41F4-6242-B922-055420635D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8806249"/>
              <a:ext cx="24378493" cy="2323070"/>
            </a:xfrm>
            <a:custGeom>
              <a:avLst/>
              <a:gdLst>
                <a:gd name="T0" fmla="*/ 19575 w 19576"/>
                <a:gd name="T1" fmla="*/ 281 h 1865"/>
                <a:gd name="T2" fmla="*/ 19036 w 19576"/>
                <a:gd name="T3" fmla="*/ 482 h 1865"/>
                <a:gd name="T4" fmla="*/ 18733 w 19576"/>
                <a:gd name="T5" fmla="*/ 590 h 1865"/>
                <a:gd name="T6" fmla="*/ 18431 w 19576"/>
                <a:gd name="T7" fmla="*/ 693 h 1865"/>
                <a:gd name="T8" fmla="*/ 17837 w 19576"/>
                <a:gd name="T9" fmla="*/ 884 h 1865"/>
                <a:gd name="T10" fmla="*/ 17542 w 19576"/>
                <a:gd name="T11" fmla="*/ 972 h 1865"/>
                <a:gd name="T12" fmla="*/ 17251 w 19576"/>
                <a:gd name="T13" fmla="*/ 1056 h 1865"/>
                <a:gd name="T14" fmla="*/ 15028 w 19576"/>
                <a:gd name="T15" fmla="*/ 1562 h 1865"/>
                <a:gd name="T16" fmla="*/ 13995 w 19576"/>
                <a:gd name="T17" fmla="*/ 1712 h 1865"/>
                <a:gd name="T18" fmla="*/ 13013 w 19576"/>
                <a:gd name="T19" fmla="*/ 1795 h 1865"/>
                <a:gd name="T20" fmla="*/ 9692 w 19576"/>
                <a:gd name="T21" fmla="*/ 1562 h 1865"/>
                <a:gd name="T22" fmla="*/ 9519 w 19576"/>
                <a:gd name="T23" fmla="*/ 1520 h 1865"/>
                <a:gd name="T24" fmla="*/ 9350 w 19576"/>
                <a:gd name="T25" fmla="*/ 1476 h 1865"/>
                <a:gd name="T26" fmla="*/ 9014 w 19576"/>
                <a:gd name="T27" fmla="*/ 1377 h 1865"/>
                <a:gd name="T28" fmla="*/ 8335 w 19576"/>
                <a:gd name="T29" fmla="*/ 1146 h 1865"/>
                <a:gd name="T30" fmla="*/ 7637 w 19576"/>
                <a:gd name="T31" fmla="*/ 899 h 1865"/>
                <a:gd name="T32" fmla="*/ 7277 w 19576"/>
                <a:gd name="T33" fmla="*/ 782 h 1865"/>
                <a:gd name="T34" fmla="*/ 6913 w 19576"/>
                <a:gd name="T35" fmla="*/ 677 h 1865"/>
                <a:gd name="T36" fmla="*/ 4263 w 19576"/>
                <a:gd name="T37" fmla="*/ 311 h 1865"/>
                <a:gd name="T38" fmla="*/ 2132 w 19576"/>
                <a:gd name="T39" fmla="*/ 520 h 1865"/>
                <a:gd name="T40" fmla="*/ 462 w 19576"/>
                <a:gd name="T41" fmla="*/ 1023 h 1865"/>
                <a:gd name="T42" fmla="*/ 0 w 19576"/>
                <a:gd name="T43" fmla="*/ 1099 h 1865"/>
                <a:gd name="T44" fmla="*/ 431 w 19576"/>
                <a:gd name="T45" fmla="*/ 917 h 1865"/>
                <a:gd name="T46" fmla="*/ 2114 w 19576"/>
                <a:gd name="T47" fmla="*/ 400 h 1865"/>
                <a:gd name="T48" fmla="*/ 4275 w 19576"/>
                <a:gd name="T49" fmla="*/ 173 h 1865"/>
                <a:gd name="T50" fmla="*/ 6984 w 19576"/>
                <a:gd name="T51" fmla="*/ 530 h 1865"/>
                <a:gd name="T52" fmla="*/ 7357 w 19576"/>
                <a:gd name="T53" fmla="*/ 635 h 1865"/>
                <a:gd name="T54" fmla="*/ 7726 w 19576"/>
                <a:gd name="T55" fmla="*/ 752 h 1865"/>
                <a:gd name="T56" fmla="*/ 8432 w 19576"/>
                <a:gd name="T57" fmla="*/ 997 h 1865"/>
                <a:gd name="T58" fmla="*/ 9107 w 19576"/>
                <a:gd name="T59" fmla="*/ 1222 h 1865"/>
                <a:gd name="T60" fmla="*/ 9435 w 19576"/>
                <a:gd name="T61" fmla="*/ 1317 h 1865"/>
                <a:gd name="T62" fmla="*/ 9600 w 19576"/>
                <a:gd name="T63" fmla="*/ 1358 h 1865"/>
                <a:gd name="T64" fmla="*/ 9767 w 19576"/>
                <a:gd name="T65" fmla="*/ 1398 h 1865"/>
                <a:gd name="T66" fmla="*/ 12985 w 19576"/>
                <a:gd name="T67" fmla="*/ 1602 h 1865"/>
                <a:gd name="T68" fmla="*/ 13936 w 19576"/>
                <a:gd name="T69" fmla="*/ 1517 h 1865"/>
                <a:gd name="T70" fmla="*/ 14936 w 19576"/>
                <a:gd name="T71" fmla="*/ 1365 h 1865"/>
                <a:gd name="T72" fmla="*/ 17085 w 19576"/>
                <a:gd name="T73" fmla="*/ 861 h 1865"/>
                <a:gd name="T74" fmla="*/ 17365 w 19576"/>
                <a:gd name="T75" fmla="*/ 777 h 1865"/>
                <a:gd name="T76" fmla="*/ 17936 w 19576"/>
                <a:gd name="T77" fmla="*/ 598 h 1865"/>
                <a:gd name="T78" fmla="*/ 18224 w 19576"/>
                <a:gd name="T79" fmla="*/ 501 h 1865"/>
                <a:gd name="T80" fmla="*/ 18516 w 19576"/>
                <a:gd name="T81" fmla="*/ 401 h 1865"/>
                <a:gd name="T82" fmla="*/ 18809 w 19576"/>
                <a:gd name="T83" fmla="*/ 294 h 1865"/>
                <a:gd name="T84" fmla="*/ 19402 w 19576"/>
                <a:gd name="T85" fmla="*/ 68 h 18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76" h="1865">
                  <a:moveTo>
                    <a:pt x="19575" y="0"/>
                  </a:moveTo>
                  <a:lnTo>
                    <a:pt x="19575" y="281"/>
                  </a:lnTo>
                  <a:lnTo>
                    <a:pt x="19575" y="281"/>
                  </a:lnTo>
                  <a:cubicBezTo>
                    <a:pt x="19394" y="350"/>
                    <a:pt x="19217" y="419"/>
                    <a:pt x="19036" y="482"/>
                  </a:cubicBezTo>
                  <a:lnTo>
                    <a:pt x="19036" y="482"/>
                  </a:lnTo>
                  <a:cubicBezTo>
                    <a:pt x="18934" y="518"/>
                    <a:pt x="18834" y="556"/>
                    <a:pt x="18733" y="590"/>
                  </a:cubicBezTo>
                  <a:lnTo>
                    <a:pt x="18431" y="693"/>
                  </a:lnTo>
                  <a:lnTo>
                    <a:pt x="18431" y="693"/>
                  </a:lnTo>
                  <a:cubicBezTo>
                    <a:pt x="18332" y="727"/>
                    <a:pt x="18232" y="759"/>
                    <a:pt x="18132" y="790"/>
                  </a:cubicBezTo>
                  <a:lnTo>
                    <a:pt x="17837" y="884"/>
                  </a:lnTo>
                  <a:lnTo>
                    <a:pt x="17542" y="972"/>
                  </a:lnTo>
                  <a:lnTo>
                    <a:pt x="17542" y="972"/>
                  </a:lnTo>
                  <a:cubicBezTo>
                    <a:pt x="17445" y="1001"/>
                    <a:pt x="17348" y="1030"/>
                    <a:pt x="17251" y="1056"/>
                  </a:cubicBezTo>
                  <a:lnTo>
                    <a:pt x="17251" y="1056"/>
                  </a:lnTo>
                  <a:cubicBezTo>
                    <a:pt x="16495" y="1268"/>
                    <a:pt x="15753" y="1440"/>
                    <a:pt x="15028" y="1562"/>
                  </a:cubicBezTo>
                  <a:lnTo>
                    <a:pt x="15028" y="1562"/>
                  </a:lnTo>
                  <a:cubicBezTo>
                    <a:pt x="14679" y="1625"/>
                    <a:pt x="14334" y="1670"/>
                    <a:pt x="13995" y="1712"/>
                  </a:cubicBezTo>
                  <a:lnTo>
                    <a:pt x="13995" y="1712"/>
                  </a:lnTo>
                  <a:cubicBezTo>
                    <a:pt x="13662" y="1747"/>
                    <a:pt x="13335" y="1780"/>
                    <a:pt x="13013" y="1795"/>
                  </a:cubicBezTo>
                  <a:lnTo>
                    <a:pt x="13013" y="1795"/>
                  </a:lnTo>
                  <a:cubicBezTo>
                    <a:pt x="11792" y="1864"/>
                    <a:pt x="10657" y="1782"/>
                    <a:pt x="9692" y="1562"/>
                  </a:cubicBezTo>
                  <a:lnTo>
                    <a:pt x="9692" y="1562"/>
                  </a:lnTo>
                  <a:cubicBezTo>
                    <a:pt x="9633" y="1550"/>
                    <a:pt x="9577" y="1534"/>
                    <a:pt x="9519" y="1520"/>
                  </a:cubicBezTo>
                  <a:lnTo>
                    <a:pt x="9519" y="1520"/>
                  </a:lnTo>
                  <a:cubicBezTo>
                    <a:pt x="9463" y="1505"/>
                    <a:pt x="9407" y="1493"/>
                    <a:pt x="9350" y="1476"/>
                  </a:cubicBezTo>
                  <a:lnTo>
                    <a:pt x="9350" y="1476"/>
                  </a:lnTo>
                  <a:cubicBezTo>
                    <a:pt x="9239" y="1446"/>
                    <a:pt x="9126" y="1411"/>
                    <a:pt x="9014" y="1377"/>
                  </a:cubicBezTo>
                  <a:lnTo>
                    <a:pt x="9014" y="1377"/>
                  </a:lnTo>
                  <a:cubicBezTo>
                    <a:pt x="8791" y="1306"/>
                    <a:pt x="8566" y="1228"/>
                    <a:pt x="8335" y="1146"/>
                  </a:cubicBezTo>
                  <a:lnTo>
                    <a:pt x="8335" y="1146"/>
                  </a:lnTo>
                  <a:cubicBezTo>
                    <a:pt x="8107" y="1064"/>
                    <a:pt x="7877" y="980"/>
                    <a:pt x="7637" y="899"/>
                  </a:cubicBezTo>
                  <a:lnTo>
                    <a:pt x="7637" y="899"/>
                  </a:lnTo>
                  <a:cubicBezTo>
                    <a:pt x="7519" y="859"/>
                    <a:pt x="7400" y="820"/>
                    <a:pt x="7277" y="782"/>
                  </a:cubicBezTo>
                  <a:lnTo>
                    <a:pt x="7277" y="782"/>
                  </a:lnTo>
                  <a:cubicBezTo>
                    <a:pt x="7155" y="745"/>
                    <a:pt x="7033" y="711"/>
                    <a:pt x="6913" y="677"/>
                  </a:cubicBezTo>
                  <a:lnTo>
                    <a:pt x="6913" y="677"/>
                  </a:lnTo>
                  <a:cubicBezTo>
                    <a:pt x="5987" y="425"/>
                    <a:pt x="5090" y="317"/>
                    <a:pt x="4263" y="311"/>
                  </a:cubicBezTo>
                  <a:lnTo>
                    <a:pt x="4263" y="311"/>
                  </a:lnTo>
                  <a:cubicBezTo>
                    <a:pt x="3495" y="304"/>
                    <a:pt x="2782" y="384"/>
                    <a:pt x="2132" y="520"/>
                  </a:cubicBezTo>
                  <a:lnTo>
                    <a:pt x="2132" y="520"/>
                  </a:lnTo>
                  <a:cubicBezTo>
                    <a:pt x="1524" y="647"/>
                    <a:pt x="969" y="824"/>
                    <a:pt x="462" y="1023"/>
                  </a:cubicBezTo>
                  <a:lnTo>
                    <a:pt x="462" y="1023"/>
                  </a:lnTo>
                  <a:cubicBezTo>
                    <a:pt x="304" y="1085"/>
                    <a:pt x="150" y="1149"/>
                    <a:pt x="0" y="1215"/>
                  </a:cubicBezTo>
                  <a:lnTo>
                    <a:pt x="0" y="1099"/>
                  </a:lnTo>
                  <a:lnTo>
                    <a:pt x="0" y="1099"/>
                  </a:lnTo>
                  <a:cubicBezTo>
                    <a:pt x="140" y="1037"/>
                    <a:pt x="284" y="976"/>
                    <a:pt x="431" y="917"/>
                  </a:cubicBezTo>
                  <a:lnTo>
                    <a:pt x="431" y="917"/>
                  </a:lnTo>
                  <a:cubicBezTo>
                    <a:pt x="940" y="714"/>
                    <a:pt x="1500" y="533"/>
                    <a:pt x="2114" y="400"/>
                  </a:cubicBezTo>
                  <a:lnTo>
                    <a:pt x="2114" y="400"/>
                  </a:lnTo>
                  <a:cubicBezTo>
                    <a:pt x="2772" y="258"/>
                    <a:pt x="3495" y="172"/>
                    <a:pt x="4275" y="173"/>
                  </a:cubicBezTo>
                  <a:lnTo>
                    <a:pt x="4275" y="173"/>
                  </a:lnTo>
                  <a:cubicBezTo>
                    <a:pt x="5117" y="175"/>
                    <a:pt x="6034" y="279"/>
                    <a:pt x="6984" y="530"/>
                  </a:cubicBezTo>
                  <a:lnTo>
                    <a:pt x="6984" y="530"/>
                  </a:lnTo>
                  <a:cubicBezTo>
                    <a:pt x="7107" y="565"/>
                    <a:pt x="7232" y="599"/>
                    <a:pt x="7357" y="635"/>
                  </a:cubicBezTo>
                  <a:lnTo>
                    <a:pt x="7357" y="635"/>
                  </a:lnTo>
                  <a:cubicBezTo>
                    <a:pt x="7483" y="673"/>
                    <a:pt x="7605" y="713"/>
                    <a:pt x="7726" y="752"/>
                  </a:cubicBezTo>
                  <a:lnTo>
                    <a:pt x="7726" y="752"/>
                  </a:lnTo>
                  <a:cubicBezTo>
                    <a:pt x="7971" y="834"/>
                    <a:pt x="8204" y="917"/>
                    <a:pt x="8432" y="997"/>
                  </a:cubicBezTo>
                  <a:lnTo>
                    <a:pt x="8432" y="997"/>
                  </a:lnTo>
                  <a:cubicBezTo>
                    <a:pt x="8663" y="1078"/>
                    <a:pt x="8888" y="1155"/>
                    <a:pt x="9107" y="1222"/>
                  </a:cubicBezTo>
                  <a:lnTo>
                    <a:pt x="9107" y="1222"/>
                  </a:lnTo>
                  <a:cubicBezTo>
                    <a:pt x="9217" y="1256"/>
                    <a:pt x="9328" y="1289"/>
                    <a:pt x="9435" y="1317"/>
                  </a:cubicBezTo>
                  <a:lnTo>
                    <a:pt x="9435" y="1317"/>
                  </a:lnTo>
                  <a:cubicBezTo>
                    <a:pt x="9491" y="1333"/>
                    <a:pt x="9545" y="1344"/>
                    <a:pt x="9600" y="1358"/>
                  </a:cubicBezTo>
                  <a:lnTo>
                    <a:pt x="9600" y="1358"/>
                  </a:lnTo>
                  <a:cubicBezTo>
                    <a:pt x="9655" y="1371"/>
                    <a:pt x="9710" y="1387"/>
                    <a:pt x="9767" y="1398"/>
                  </a:cubicBezTo>
                  <a:lnTo>
                    <a:pt x="9767" y="1398"/>
                  </a:lnTo>
                  <a:cubicBezTo>
                    <a:pt x="10700" y="1605"/>
                    <a:pt x="11801" y="1677"/>
                    <a:pt x="12985" y="1602"/>
                  </a:cubicBezTo>
                  <a:lnTo>
                    <a:pt x="12985" y="1602"/>
                  </a:lnTo>
                  <a:cubicBezTo>
                    <a:pt x="13297" y="1586"/>
                    <a:pt x="13614" y="1552"/>
                    <a:pt x="13936" y="1517"/>
                  </a:cubicBezTo>
                  <a:lnTo>
                    <a:pt x="13936" y="1517"/>
                  </a:lnTo>
                  <a:cubicBezTo>
                    <a:pt x="14265" y="1474"/>
                    <a:pt x="14597" y="1429"/>
                    <a:pt x="14936" y="1365"/>
                  </a:cubicBezTo>
                  <a:lnTo>
                    <a:pt x="14936" y="1365"/>
                  </a:lnTo>
                  <a:cubicBezTo>
                    <a:pt x="15636" y="1242"/>
                    <a:pt x="16354" y="1070"/>
                    <a:pt x="17085" y="861"/>
                  </a:cubicBezTo>
                  <a:lnTo>
                    <a:pt x="17085" y="861"/>
                  </a:lnTo>
                  <a:cubicBezTo>
                    <a:pt x="17179" y="834"/>
                    <a:pt x="17272" y="806"/>
                    <a:pt x="17365" y="777"/>
                  </a:cubicBezTo>
                  <a:lnTo>
                    <a:pt x="17650" y="691"/>
                  </a:lnTo>
                  <a:lnTo>
                    <a:pt x="17936" y="598"/>
                  </a:lnTo>
                  <a:lnTo>
                    <a:pt x="17936" y="598"/>
                  </a:lnTo>
                  <a:cubicBezTo>
                    <a:pt x="18033" y="567"/>
                    <a:pt x="18129" y="535"/>
                    <a:pt x="18224" y="501"/>
                  </a:cubicBezTo>
                  <a:lnTo>
                    <a:pt x="18516" y="401"/>
                  </a:lnTo>
                  <a:lnTo>
                    <a:pt x="18516" y="401"/>
                  </a:lnTo>
                  <a:cubicBezTo>
                    <a:pt x="18614" y="366"/>
                    <a:pt x="18710" y="329"/>
                    <a:pt x="18809" y="294"/>
                  </a:cubicBezTo>
                  <a:lnTo>
                    <a:pt x="18809" y="294"/>
                  </a:lnTo>
                  <a:cubicBezTo>
                    <a:pt x="19008" y="223"/>
                    <a:pt x="19203" y="145"/>
                    <a:pt x="19402" y="68"/>
                  </a:cubicBezTo>
                  <a:lnTo>
                    <a:pt x="19402" y="68"/>
                  </a:lnTo>
                  <a:cubicBezTo>
                    <a:pt x="19460" y="45"/>
                    <a:pt x="19518" y="22"/>
                    <a:pt x="19575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3">
              <a:extLst>
                <a:ext uri="{FF2B5EF4-FFF2-40B4-BE49-F238E27FC236}">
                  <a16:creationId xmlns:a16="http://schemas.microsoft.com/office/drawing/2014/main" id="{8FF50974-129D-2646-9326-9F687F4DC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10832755"/>
              <a:ext cx="24378493" cy="2883246"/>
            </a:xfrm>
            <a:custGeom>
              <a:avLst/>
              <a:gdLst>
                <a:gd name="T0" fmla="*/ 19575 w 19576"/>
                <a:gd name="T1" fmla="*/ 1633 h 2316"/>
                <a:gd name="T2" fmla="*/ 19198 w 19576"/>
                <a:gd name="T3" fmla="*/ 1711 h 2316"/>
                <a:gd name="T4" fmla="*/ 16085 w 19576"/>
                <a:gd name="T5" fmla="*/ 2185 h 2316"/>
                <a:gd name="T6" fmla="*/ 14653 w 19576"/>
                <a:gd name="T7" fmla="*/ 2288 h 2316"/>
                <a:gd name="T8" fmla="*/ 13315 w 19576"/>
                <a:gd name="T9" fmla="*/ 2305 h 2316"/>
                <a:gd name="T10" fmla="*/ 8896 w 19576"/>
                <a:gd name="T11" fmla="*/ 1680 h 2316"/>
                <a:gd name="T12" fmla="*/ 8670 w 19576"/>
                <a:gd name="T13" fmla="*/ 1608 h 2316"/>
                <a:gd name="T14" fmla="*/ 8448 w 19576"/>
                <a:gd name="T15" fmla="*/ 1534 h 2316"/>
                <a:gd name="T16" fmla="*/ 8035 w 19576"/>
                <a:gd name="T17" fmla="*/ 1380 h 2316"/>
                <a:gd name="T18" fmla="*/ 7315 w 19576"/>
                <a:gd name="T19" fmla="*/ 1078 h 2316"/>
                <a:gd name="T20" fmla="*/ 6704 w 19576"/>
                <a:gd name="T21" fmla="*/ 814 h 2316"/>
                <a:gd name="T22" fmla="*/ 6429 w 19576"/>
                <a:gd name="T23" fmla="*/ 703 h 2316"/>
                <a:gd name="T24" fmla="*/ 6165 w 19576"/>
                <a:gd name="T25" fmla="*/ 606 h 2316"/>
                <a:gd name="T26" fmla="*/ 4125 w 19576"/>
                <a:gd name="T27" fmla="*/ 182 h 2316"/>
                <a:gd name="T28" fmla="*/ 2330 w 19576"/>
                <a:gd name="T29" fmla="*/ 233 h 2316"/>
                <a:gd name="T30" fmla="*/ 812 w 19576"/>
                <a:gd name="T31" fmla="*/ 579 h 2316"/>
                <a:gd name="T32" fmla="*/ 0 w 19576"/>
                <a:gd name="T33" fmla="*/ 873 h 2316"/>
                <a:gd name="T34" fmla="*/ 0 w 19576"/>
                <a:gd name="T35" fmla="*/ 756 h 2316"/>
                <a:gd name="T36" fmla="*/ 780 w 19576"/>
                <a:gd name="T37" fmla="*/ 470 h 2316"/>
                <a:gd name="T38" fmla="*/ 2311 w 19576"/>
                <a:gd name="T39" fmla="*/ 110 h 2316"/>
                <a:gd name="T40" fmla="*/ 4138 w 19576"/>
                <a:gd name="T41" fmla="*/ 46 h 2316"/>
                <a:gd name="T42" fmla="*/ 6231 w 19576"/>
                <a:gd name="T43" fmla="*/ 469 h 2316"/>
                <a:gd name="T44" fmla="*/ 6503 w 19576"/>
                <a:gd name="T45" fmla="*/ 567 h 2316"/>
                <a:gd name="T46" fmla="*/ 6785 w 19576"/>
                <a:gd name="T47" fmla="*/ 678 h 2316"/>
                <a:gd name="T48" fmla="*/ 7404 w 19576"/>
                <a:gd name="T49" fmla="*/ 942 h 2316"/>
                <a:gd name="T50" fmla="*/ 8121 w 19576"/>
                <a:gd name="T51" fmla="*/ 1237 h 2316"/>
                <a:gd name="T52" fmla="*/ 8527 w 19576"/>
                <a:gd name="T53" fmla="*/ 1385 h 2316"/>
                <a:gd name="T54" fmla="*/ 8745 w 19576"/>
                <a:gd name="T55" fmla="*/ 1456 h 2316"/>
                <a:gd name="T56" fmla="*/ 8967 w 19576"/>
                <a:gd name="T57" fmla="*/ 1526 h 2316"/>
                <a:gd name="T58" fmla="*/ 13288 w 19576"/>
                <a:gd name="T59" fmla="*/ 2109 h 2316"/>
                <a:gd name="T60" fmla="*/ 14592 w 19576"/>
                <a:gd name="T61" fmla="*/ 2084 h 2316"/>
                <a:gd name="T62" fmla="*/ 15986 w 19576"/>
                <a:gd name="T63" fmla="*/ 1975 h 2316"/>
                <a:gd name="T64" fmla="*/ 19012 w 19576"/>
                <a:gd name="T65" fmla="*/ 1493 h 2316"/>
                <a:gd name="T66" fmla="*/ 19575 w 19576"/>
                <a:gd name="T67" fmla="*/ 1370 h 2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576" h="2316">
                  <a:moveTo>
                    <a:pt x="19575" y="1370"/>
                  </a:moveTo>
                  <a:lnTo>
                    <a:pt x="19575" y="1633"/>
                  </a:lnTo>
                  <a:lnTo>
                    <a:pt x="19575" y="1633"/>
                  </a:lnTo>
                  <a:cubicBezTo>
                    <a:pt x="19450" y="1660"/>
                    <a:pt x="19325" y="1687"/>
                    <a:pt x="19198" y="1711"/>
                  </a:cubicBezTo>
                  <a:lnTo>
                    <a:pt x="19198" y="1711"/>
                  </a:lnTo>
                  <a:cubicBezTo>
                    <a:pt x="18138" y="1926"/>
                    <a:pt x="17098" y="2088"/>
                    <a:pt x="16085" y="2185"/>
                  </a:cubicBezTo>
                  <a:lnTo>
                    <a:pt x="16085" y="2185"/>
                  </a:lnTo>
                  <a:cubicBezTo>
                    <a:pt x="15602" y="2236"/>
                    <a:pt x="15120" y="2265"/>
                    <a:pt x="14653" y="2288"/>
                  </a:cubicBezTo>
                  <a:lnTo>
                    <a:pt x="14653" y="2288"/>
                  </a:lnTo>
                  <a:cubicBezTo>
                    <a:pt x="14197" y="2304"/>
                    <a:pt x="13753" y="2315"/>
                    <a:pt x="13315" y="2305"/>
                  </a:cubicBezTo>
                  <a:lnTo>
                    <a:pt x="13315" y="2305"/>
                  </a:lnTo>
                  <a:cubicBezTo>
                    <a:pt x="11690" y="2281"/>
                    <a:pt x="10187" y="2072"/>
                    <a:pt x="8896" y="1680"/>
                  </a:cubicBezTo>
                  <a:lnTo>
                    <a:pt x="8896" y="1680"/>
                  </a:lnTo>
                  <a:cubicBezTo>
                    <a:pt x="8819" y="1658"/>
                    <a:pt x="8745" y="1632"/>
                    <a:pt x="8670" y="1608"/>
                  </a:cubicBezTo>
                  <a:lnTo>
                    <a:pt x="8670" y="1608"/>
                  </a:lnTo>
                  <a:cubicBezTo>
                    <a:pt x="8595" y="1583"/>
                    <a:pt x="8519" y="1560"/>
                    <a:pt x="8448" y="1534"/>
                  </a:cubicBezTo>
                  <a:lnTo>
                    <a:pt x="8448" y="1534"/>
                  </a:lnTo>
                  <a:cubicBezTo>
                    <a:pt x="8304" y="1484"/>
                    <a:pt x="8167" y="1431"/>
                    <a:pt x="8035" y="1380"/>
                  </a:cubicBezTo>
                  <a:lnTo>
                    <a:pt x="8035" y="1380"/>
                  </a:lnTo>
                  <a:cubicBezTo>
                    <a:pt x="7776" y="1277"/>
                    <a:pt x="7537" y="1175"/>
                    <a:pt x="7315" y="1078"/>
                  </a:cubicBezTo>
                  <a:lnTo>
                    <a:pt x="7315" y="1078"/>
                  </a:lnTo>
                  <a:cubicBezTo>
                    <a:pt x="7098" y="984"/>
                    <a:pt x="6895" y="894"/>
                    <a:pt x="6704" y="814"/>
                  </a:cubicBezTo>
                  <a:lnTo>
                    <a:pt x="6704" y="814"/>
                  </a:lnTo>
                  <a:cubicBezTo>
                    <a:pt x="6609" y="775"/>
                    <a:pt x="6518" y="737"/>
                    <a:pt x="6429" y="703"/>
                  </a:cubicBezTo>
                  <a:lnTo>
                    <a:pt x="6429" y="703"/>
                  </a:lnTo>
                  <a:cubicBezTo>
                    <a:pt x="6340" y="670"/>
                    <a:pt x="6252" y="639"/>
                    <a:pt x="6165" y="606"/>
                  </a:cubicBezTo>
                  <a:lnTo>
                    <a:pt x="6165" y="606"/>
                  </a:lnTo>
                  <a:cubicBezTo>
                    <a:pt x="5484" y="370"/>
                    <a:pt x="4792" y="235"/>
                    <a:pt x="4125" y="182"/>
                  </a:cubicBezTo>
                  <a:lnTo>
                    <a:pt x="4125" y="182"/>
                  </a:lnTo>
                  <a:cubicBezTo>
                    <a:pt x="3499" y="132"/>
                    <a:pt x="2895" y="155"/>
                    <a:pt x="2330" y="233"/>
                  </a:cubicBezTo>
                  <a:lnTo>
                    <a:pt x="2330" y="233"/>
                  </a:lnTo>
                  <a:cubicBezTo>
                    <a:pt x="1794" y="307"/>
                    <a:pt x="1288" y="428"/>
                    <a:pt x="812" y="579"/>
                  </a:cubicBezTo>
                  <a:lnTo>
                    <a:pt x="812" y="579"/>
                  </a:lnTo>
                  <a:cubicBezTo>
                    <a:pt x="532" y="668"/>
                    <a:pt x="261" y="768"/>
                    <a:pt x="0" y="873"/>
                  </a:cubicBezTo>
                  <a:lnTo>
                    <a:pt x="0" y="756"/>
                  </a:lnTo>
                  <a:lnTo>
                    <a:pt x="0" y="756"/>
                  </a:lnTo>
                  <a:cubicBezTo>
                    <a:pt x="251" y="654"/>
                    <a:pt x="511" y="557"/>
                    <a:pt x="780" y="470"/>
                  </a:cubicBezTo>
                  <a:lnTo>
                    <a:pt x="780" y="470"/>
                  </a:lnTo>
                  <a:cubicBezTo>
                    <a:pt x="1258" y="316"/>
                    <a:pt x="1768" y="188"/>
                    <a:pt x="2311" y="110"/>
                  </a:cubicBezTo>
                  <a:lnTo>
                    <a:pt x="2311" y="110"/>
                  </a:lnTo>
                  <a:cubicBezTo>
                    <a:pt x="2885" y="27"/>
                    <a:pt x="3498" y="0"/>
                    <a:pt x="4138" y="46"/>
                  </a:cubicBezTo>
                  <a:lnTo>
                    <a:pt x="4138" y="46"/>
                  </a:lnTo>
                  <a:cubicBezTo>
                    <a:pt x="4819" y="96"/>
                    <a:pt x="5528" y="231"/>
                    <a:pt x="6231" y="469"/>
                  </a:cubicBezTo>
                  <a:lnTo>
                    <a:pt x="6231" y="469"/>
                  </a:lnTo>
                  <a:cubicBezTo>
                    <a:pt x="6321" y="502"/>
                    <a:pt x="6412" y="533"/>
                    <a:pt x="6503" y="567"/>
                  </a:cubicBezTo>
                  <a:lnTo>
                    <a:pt x="6503" y="567"/>
                  </a:lnTo>
                  <a:cubicBezTo>
                    <a:pt x="6595" y="602"/>
                    <a:pt x="6690" y="639"/>
                    <a:pt x="6785" y="678"/>
                  </a:cubicBezTo>
                  <a:lnTo>
                    <a:pt x="6785" y="678"/>
                  </a:lnTo>
                  <a:cubicBezTo>
                    <a:pt x="6980" y="759"/>
                    <a:pt x="7186" y="849"/>
                    <a:pt x="7404" y="942"/>
                  </a:cubicBezTo>
                  <a:lnTo>
                    <a:pt x="7404" y="942"/>
                  </a:lnTo>
                  <a:cubicBezTo>
                    <a:pt x="7627" y="1037"/>
                    <a:pt x="7864" y="1138"/>
                    <a:pt x="8121" y="1237"/>
                  </a:cubicBezTo>
                  <a:lnTo>
                    <a:pt x="8121" y="1237"/>
                  </a:lnTo>
                  <a:cubicBezTo>
                    <a:pt x="8252" y="1287"/>
                    <a:pt x="8386" y="1337"/>
                    <a:pt x="8527" y="1385"/>
                  </a:cubicBezTo>
                  <a:lnTo>
                    <a:pt x="8527" y="1385"/>
                  </a:lnTo>
                  <a:cubicBezTo>
                    <a:pt x="8597" y="1411"/>
                    <a:pt x="8672" y="1433"/>
                    <a:pt x="8745" y="1456"/>
                  </a:cubicBezTo>
                  <a:lnTo>
                    <a:pt x="8745" y="1456"/>
                  </a:lnTo>
                  <a:cubicBezTo>
                    <a:pt x="8818" y="1480"/>
                    <a:pt x="8892" y="1505"/>
                    <a:pt x="8967" y="1526"/>
                  </a:cubicBezTo>
                  <a:lnTo>
                    <a:pt x="8967" y="1526"/>
                  </a:lnTo>
                  <a:cubicBezTo>
                    <a:pt x="10229" y="1900"/>
                    <a:pt x="11700" y="2096"/>
                    <a:pt x="13288" y="2109"/>
                  </a:cubicBezTo>
                  <a:lnTo>
                    <a:pt x="13288" y="2109"/>
                  </a:lnTo>
                  <a:cubicBezTo>
                    <a:pt x="13714" y="2115"/>
                    <a:pt x="14147" y="2102"/>
                    <a:pt x="14592" y="2084"/>
                  </a:cubicBezTo>
                  <a:lnTo>
                    <a:pt x="14592" y="2084"/>
                  </a:lnTo>
                  <a:cubicBezTo>
                    <a:pt x="15047" y="2059"/>
                    <a:pt x="15517" y="2028"/>
                    <a:pt x="15986" y="1975"/>
                  </a:cubicBezTo>
                  <a:lnTo>
                    <a:pt x="15986" y="1975"/>
                  </a:lnTo>
                  <a:cubicBezTo>
                    <a:pt x="16971" y="1873"/>
                    <a:pt x="17982" y="1709"/>
                    <a:pt x="19012" y="1493"/>
                  </a:cubicBezTo>
                  <a:lnTo>
                    <a:pt x="19012" y="1493"/>
                  </a:lnTo>
                  <a:cubicBezTo>
                    <a:pt x="19146" y="1467"/>
                    <a:pt x="19278" y="1437"/>
                    <a:pt x="19411" y="1407"/>
                  </a:cubicBezTo>
                  <a:lnTo>
                    <a:pt x="19575" y="137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 4">
              <a:extLst>
                <a:ext uri="{FF2B5EF4-FFF2-40B4-BE49-F238E27FC236}">
                  <a16:creationId xmlns:a16="http://schemas.microsoft.com/office/drawing/2014/main" id="{A188C7B2-B877-1D45-A9AA-8852AFEEF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" y="11008495"/>
              <a:ext cx="38441" cy="120822"/>
            </a:xfrm>
            <a:custGeom>
              <a:avLst/>
              <a:gdLst>
                <a:gd name="T0" fmla="*/ 28 w 29"/>
                <a:gd name="T1" fmla="*/ 84 h 97"/>
                <a:gd name="T2" fmla="*/ 0 w 29"/>
                <a:gd name="T3" fmla="*/ 96 h 97"/>
                <a:gd name="T4" fmla="*/ 0 w 29"/>
                <a:gd name="T5" fmla="*/ 0 h 97"/>
                <a:gd name="T6" fmla="*/ 28 w 29"/>
                <a:gd name="T7" fmla="*/ 84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97">
                  <a:moveTo>
                    <a:pt x="28" y="84"/>
                  </a:moveTo>
                  <a:lnTo>
                    <a:pt x="0" y="96"/>
                  </a:lnTo>
                  <a:lnTo>
                    <a:pt x="0" y="0"/>
                  </a:lnTo>
                  <a:lnTo>
                    <a:pt x="28" y="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id="{BA22801E-F515-8040-8AAD-172666AA6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9188" y="10393403"/>
              <a:ext cx="1076410" cy="499764"/>
            </a:xfrm>
            <a:custGeom>
              <a:avLst/>
              <a:gdLst>
                <a:gd name="T0" fmla="*/ 862 w 863"/>
                <a:gd name="T1" fmla="*/ 132 h 402"/>
                <a:gd name="T2" fmla="*/ 862 w 863"/>
                <a:gd name="T3" fmla="*/ 132 h 402"/>
                <a:gd name="T4" fmla="*/ 38 w 863"/>
                <a:gd name="T5" fmla="*/ 401 h 402"/>
                <a:gd name="T6" fmla="*/ 0 w 863"/>
                <a:gd name="T7" fmla="*/ 277 h 402"/>
                <a:gd name="T8" fmla="*/ 0 w 863"/>
                <a:gd name="T9" fmla="*/ 277 h 402"/>
                <a:gd name="T10" fmla="*/ 831 w 863"/>
                <a:gd name="T11" fmla="*/ 0 h 402"/>
                <a:gd name="T12" fmla="*/ 862 w 863"/>
                <a:gd name="T13" fmla="*/ 13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3" h="402">
                  <a:moveTo>
                    <a:pt x="862" y="132"/>
                  </a:moveTo>
                  <a:lnTo>
                    <a:pt x="862" y="132"/>
                  </a:lnTo>
                  <a:cubicBezTo>
                    <a:pt x="576" y="211"/>
                    <a:pt x="301" y="302"/>
                    <a:pt x="38" y="401"/>
                  </a:cubicBezTo>
                  <a:lnTo>
                    <a:pt x="0" y="277"/>
                  </a:lnTo>
                  <a:lnTo>
                    <a:pt x="0" y="277"/>
                  </a:lnTo>
                  <a:cubicBezTo>
                    <a:pt x="265" y="176"/>
                    <a:pt x="542" y="84"/>
                    <a:pt x="831" y="0"/>
                  </a:cubicBezTo>
                  <a:lnTo>
                    <a:pt x="862" y="13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6">
              <a:extLst>
                <a:ext uri="{FF2B5EF4-FFF2-40B4-BE49-F238E27FC236}">
                  <a16:creationId xmlns:a16="http://schemas.microsoft.com/office/drawing/2014/main" id="{7278CC07-7FCD-1247-AA9B-9C64F3D2B2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8147" y="10008971"/>
              <a:ext cx="1268628" cy="384432"/>
            </a:xfrm>
            <a:custGeom>
              <a:avLst/>
              <a:gdLst>
                <a:gd name="T0" fmla="*/ 1019 w 1020"/>
                <a:gd name="T1" fmla="*/ 146 h 307"/>
                <a:gd name="T2" fmla="*/ 1019 w 1020"/>
                <a:gd name="T3" fmla="*/ 146 h 307"/>
                <a:gd name="T4" fmla="*/ 26 w 1020"/>
                <a:gd name="T5" fmla="*/ 306 h 307"/>
                <a:gd name="T6" fmla="*/ 0 w 1020"/>
                <a:gd name="T7" fmla="*/ 169 h 307"/>
                <a:gd name="T8" fmla="*/ 0 w 1020"/>
                <a:gd name="T9" fmla="*/ 169 h 307"/>
                <a:gd name="T10" fmla="*/ 1008 w 1020"/>
                <a:gd name="T11" fmla="*/ 0 h 307"/>
                <a:gd name="T12" fmla="*/ 1019 w 1020"/>
                <a:gd name="T13" fmla="*/ 146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0" h="307">
                  <a:moveTo>
                    <a:pt x="1019" y="146"/>
                  </a:moveTo>
                  <a:lnTo>
                    <a:pt x="1019" y="146"/>
                  </a:lnTo>
                  <a:cubicBezTo>
                    <a:pt x="675" y="182"/>
                    <a:pt x="343" y="237"/>
                    <a:pt x="26" y="306"/>
                  </a:cubicBezTo>
                  <a:lnTo>
                    <a:pt x="0" y="169"/>
                  </a:lnTo>
                  <a:lnTo>
                    <a:pt x="0" y="169"/>
                  </a:lnTo>
                  <a:cubicBezTo>
                    <a:pt x="321" y="96"/>
                    <a:pt x="657" y="38"/>
                    <a:pt x="1008" y="0"/>
                  </a:cubicBezTo>
                  <a:lnTo>
                    <a:pt x="1019" y="14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7">
              <a:extLst>
                <a:ext uri="{FF2B5EF4-FFF2-40B4-BE49-F238E27FC236}">
                  <a16:creationId xmlns:a16="http://schemas.microsoft.com/office/drawing/2014/main" id="{834D196E-FF12-8C4B-8FA2-389A78AF5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55065" y="9926594"/>
              <a:ext cx="1510271" cy="258117"/>
            </a:xfrm>
            <a:custGeom>
              <a:avLst/>
              <a:gdLst>
                <a:gd name="T0" fmla="*/ 1186 w 1212"/>
                <a:gd name="T1" fmla="*/ 206 h 207"/>
                <a:gd name="T2" fmla="*/ 1186 w 1212"/>
                <a:gd name="T3" fmla="*/ 206 h 207"/>
                <a:gd name="T4" fmla="*/ 0 w 1212"/>
                <a:gd name="T5" fmla="*/ 168 h 207"/>
                <a:gd name="T6" fmla="*/ 0 w 1212"/>
                <a:gd name="T7" fmla="*/ 15 h 207"/>
                <a:gd name="T8" fmla="*/ 0 w 1212"/>
                <a:gd name="T9" fmla="*/ 15 h 207"/>
                <a:gd name="T10" fmla="*/ 1211 w 1212"/>
                <a:gd name="T11" fmla="*/ 45 h 207"/>
                <a:gd name="T12" fmla="*/ 1186 w 1212"/>
                <a:gd name="T13" fmla="*/ 206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12" h="207">
                  <a:moveTo>
                    <a:pt x="1186" y="206"/>
                  </a:moveTo>
                  <a:lnTo>
                    <a:pt x="1186" y="206"/>
                  </a:lnTo>
                  <a:cubicBezTo>
                    <a:pt x="778" y="167"/>
                    <a:pt x="381" y="156"/>
                    <a:pt x="0" y="168"/>
                  </a:cubicBezTo>
                  <a:lnTo>
                    <a:pt x="0" y="15"/>
                  </a:lnTo>
                  <a:lnTo>
                    <a:pt x="0" y="15"/>
                  </a:lnTo>
                  <a:cubicBezTo>
                    <a:pt x="389" y="0"/>
                    <a:pt x="794" y="7"/>
                    <a:pt x="1211" y="45"/>
                  </a:cubicBezTo>
                  <a:lnTo>
                    <a:pt x="1186" y="20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8">
              <a:extLst>
                <a:ext uri="{FF2B5EF4-FFF2-40B4-BE49-F238E27FC236}">
                  <a16:creationId xmlns:a16="http://schemas.microsoft.com/office/drawing/2014/main" id="{04D7524C-7BA6-0241-B7B0-19A82F017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2480" y="10113318"/>
              <a:ext cx="1795849" cy="648043"/>
            </a:xfrm>
            <a:custGeom>
              <a:avLst/>
              <a:gdLst>
                <a:gd name="T0" fmla="*/ 1354 w 1443"/>
                <a:gd name="T1" fmla="*/ 518 h 519"/>
                <a:gd name="T2" fmla="*/ 1354 w 1443"/>
                <a:gd name="T3" fmla="*/ 518 h 519"/>
                <a:gd name="T4" fmla="*/ 0 w 1443"/>
                <a:gd name="T5" fmla="*/ 164 h 519"/>
                <a:gd name="T6" fmla="*/ 46 w 1443"/>
                <a:gd name="T7" fmla="*/ 0 h 519"/>
                <a:gd name="T8" fmla="*/ 46 w 1443"/>
                <a:gd name="T9" fmla="*/ 0 h 519"/>
                <a:gd name="T10" fmla="*/ 1442 w 1443"/>
                <a:gd name="T11" fmla="*/ 354 h 519"/>
                <a:gd name="T12" fmla="*/ 1354 w 1443"/>
                <a:gd name="T13" fmla="*/ 518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3" h="519">
                  <a:moveTo>
                    <a:pt x="1354" y="518"/>
                  </a:moveTo>
                  <a:lnTo>
                    <a:pt x="1354" y="518"/>
                  </a:lnTo>
                  <a:cubicBezTo>
                    <a:pt x="900" y="361"/>
                    <a:pt x="445" y="245"/>
                    <a:pt x="0" y="164"/>
                  </a:cubicBezTo>
                  <a:lnTo>
                    <a:pt x="46" y="0"/>
                  </a:lnTo>
                  <a:lnTo>
                    <a:pt x="46" y="0"/>
                  </a:lnTo>
                  <a:cubicBezTo>
                    <a:pt x="504" y="80"/>
                    <a:pt x="973" y="197"/>
                    <a:pt x="1442" y="354"/>
                  </a:cubicBezTo>
                  <a:lnTo>
                    <a:pt x="1354" y="51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9">
              <a:extLst>
                <a:ext uri="{FF2B5EF4-FFF2-40B4-BE49-F238E27FC236}">
                  <a16:creationId xmlns:a16="http://schemas.microsoft.com/office/drawing/2014/main" id="{750D2EC3-F307-184D-BB7E-30FAA8A06D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33918" y="10959070"/>
              <a:ext cx="2125359" cy="911654"/>
            </a:xfrm>
            <a:custGeom>
              <a:avLst/>
              <a:gdLst>
                <a:gd name="T0" fmla="*/ 1622 w 1707"/>
                <a:gd name="T1" fmla="*/ 730 h 731"/>
                <a:gd name="T2" fmla="*/ 1622 w 1707"/>
                <a:gd name="T3" fmla="*/ 730 h 731"/>
                <a:gd name="T4" fmla="*/ 0 w 1707"/>
                <a:gd name="T5" fmla="*/ 164 h 731"/>
                <a:gd name="T6" fmla="*/ 107 w 1707"/>
                <a:gd name="T7" fmla="*/ 0 h 731"/>
                <a:gd name="T8" fmla="*/ 107 w 1707"/>
                <a:gd name="T9" fmla="*/ 0 h 731"/>
                <a:gd name="T10" fmla="*/ 1706 w 1707"/>
                <a:gd name="T11" fmla="*/ 545 h 731"/>
                <a:gd name="T12" fmla="*/ 1622 w 1707"/>
                <a:gd name="T13" fmla="*/ 730 h 7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7" h="731">
                  <a:moveTo>
                    <a:pt x="1622" y="730"/>
                  </a:moveTo>
                  <a:lnTo>
                    <a:pt x="1622" y="730"/>
                  </a:lnTo>
                  <a:cubicBezTo>
                    <a:pt x="1030" y="573"/>
                    <a:pt x="500" y="362"/>
                    <a:pt x="0" y="164"/>
                  </a:cubicBezTo>
                  <a:lnTo>
                    <a:pt x="107" y="0"/>
                  </a:lnTo>
                  <a:lnTo>
                    <a:pt x="107" y="0"/>
                  </a:lnTo>
                  <a:cubicBezTo>
                    <a:pt x="611" y="197"/>
                    <a:pt x="1133" y="399"/>
                    <a:pt x="1706" y="545"/>
                  </a:cubicBezTo>
                  <a:lnTo>
                    <a:pt x="1622" y="73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10">
              <a:extLst>
                <a:ext uri="{FF2B5EF4-FFF2-40B4-BE49-F238E27FC236}">
                  <a16:creationId xmlns:a16="http://schemas.microsoft.com/office/drawing/2014/main" id="{31CC6363-9D8E-C74C-A358-1118A7736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93808" y="11920149"/>
              <a:ext cx="2784386" cy="466813"/>
            </a:xfrm>
            <a:custGeom>
              <a:avLst/>
              <a:gdLst>
                <a:gd name="T0" fmla="*/ 2233 w 2234"/>
                <a:gd name="T1" fmla="*/ 376 h 377"/>
                <a:gd name="T2" fmla="*/ 2233 w 2234"/>
                <a:gd name="T3" fmla="*/ 376 h 377"/>
                <a:gd name="T4" fmla="*/ 1070 w 2234"/>
                <a:gd name="T5" fmla="*/ 325 h 377"/>
                <a:gd name="T6" fmla="*/ 930 w 2234"/>
                <a:gd name="T7" fmla="*/ 315 h 377"/>
                <a:gd name="T8" fmla="*/ 930 w 2234"/>
                <a:gd name="T9" fmla="*/ 315 h 377"/>
                <a:gd name="T10" fmla="*/ 794 w 2234"/>
                <a:gd name="T11" fmla="*/ 301 h 377"/>
                <a:gd name="T12" fmla="*/ 523 w 2234"/>
                <a:gd name="T13" fmla="*/ 273 h 377"/>
                <a:gd name="T14" fmla="*/ 523 w 2234"/>
                <a:gd name="T15" fmla="*/ 273 h 377"/>
                <a:gd name="T16" fmla="*/ 0 w 2234"/>
                <a:gd name="T17" fmla="*/ 200 h 377"/>
                <a:gd name="T18" fmla="*/ 51 w 2234"/>
                <a:gd name="T19" fmla="*/ 0 h 377"/>
                <a:gd name="T20" fmla="*/ 51 w 2234"/>
                <a:gd name="T21" fmla="*/ 0 h 377"/>
                <a:gd name="T22" fmla="*/ 558 w 2234"/>
                <a:gd name="T23" fmla="*/ 67 h 377"/>
                <a:gd name="T24" fmla="*/ 820 w 2234"/>
                <a:gd name="T25" fmla="*/ 92 h 377"/>
                <a:gd name="T26" fmla="*/ 820 w 2234"/>
                <a:gd name="T27" fmla="*/ 92 h 377"/>
                <a:gd name="T28" fmla="*/ 954 w 2234"/>
                <a:gd name="T29" fmla="*/ 105 h 377"/>
                <a:gd name="T30" fmla="*/ 1088 w 2234"/>
                <a:gd name="T31" fmla="*/ 114 h 377"/>
                <a:gd name="T32" fmla="*/ 1088 w 2234"/>
                <a:gd name="T33" fmla="*/ 114 h 377"/>
                <a:gd name="T34" fmla="*/ 2217 w 2234"/>
                <a:gd name="T35" fmla="*/ 154 h 377"/>
                <a:gd name="T36" fmla="*/ 2233 w 2234"/>
                <a:gd name="T37" fmla="*/ 376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34" h="377">
                  <a:moveTo>
                    <a:pt x="2233" y="376"/>
                  </a:moveTo>
                  <a:lnTo>
                    <a:pt x="2233" y="376"/>
                  </a:lnTo>
                  <a:cubicBezTo>
                    <a:pt x="1835" y="371"/>
                    <a:pt x="1447" y="358"/>
                    <a:pt x="1070" y="325"/>
                  </a:cubicBezTo>
                  <a:lnTo>
                    <a:pt x="930" y="315"/>
                  </a:lnTo>
                  <a:lnTo>
                    <a:pt x="930" y="315"/>
                  </a:lnTo>
                  <a:cubicBezTo>
                    <a:pt x="885" y="311"/>
                    <a:pt x="839" y="305"/>
                    <a:pt x="794" y="301"/>
                  </a:cubicBezTo>
                  <a:lnTo>
                    <a:pt x="523" y="273"/>
                  </a:lnTo>
                  <a:lnTo>
                    <a:pt x="523" y="273"/>
                  </a:lnTo>
                  <a:cubicBezTo>
                    <a:pt x="346" y="249"/>
                    <a:pt x="171" y="230"/>
                    <a:pt x="0" y="200"/>
                  </a:cubicBezTo>
                  <a:lnTo>
                    <a:pt x="51" y="0"/>
                  </a:lnTo>
                  <a:lnTo>
                    <a:pt x="51" y="0"/>
                  </a:lnTo>
                  <a:cubicBezTo>
                    <a:pt x="217" y="27"/>
                    <a:pt x="386" y="45"/>
                    <a:pt x="558" y="67"/>
                  </a:cubicBezTo>
                  <a:lnTo>
                    <a:pt x="820" y="92"/>
                  </a:lnTo>
                  <a:lnTo>
                    <a:pt x="820" y="92"/>
                  </a:lnTo>
                  <a:cubicBezTo>
                    <a:pt x="865" y="96"/>
                    <a:pt x="909" y="101"/>
                    <a:pt x="954" y="105"/>
                  </a:cubicBezTo>
                  <a:lnTo>
                    <a:pt x="1088" y="114"/>
                  </a:lnTo>
                  <a:lnTo>
                    <a:pt x="1088" y="114"/>
                  </a:lnTo>
                  <a:cubicBezTo>
                    <a:pt x="1454" y="142"/>
                    <a:pt x="1831" y="153"/>
                    <a:pt x="2217" y="154"/>
                  </a:cubicBezTo>
                  <a:lnTo>
                    <a:pt x="2233" y="37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11">
              <a:extLst>
                <a:ext uri="{FF2B5EF4-FFF2-40B4-BE49-F238E27FC236}">
                  <a16:creationId xmlns:a16="http://schemas.microsoft.com/office/drawing/2014/main" id="{5286DB28-2661-FB47-997F-EDBE72254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85026" y="11557685"/>
              <a:ext cx="3575218" cy="768866"/>
            </a:xfrm>
            <a:custGeom>
              <a:avLst/>
              <a:gdLst>
                <a:gd name="T0" fmla="*/ 2870 w 2871"/>
                <a:gd name="T1" fmla="*/ 239 h 619"/>
                <a:gd name="T2" fmla="*/ 2685 w 2871"/>
                <a:gd name="T3" fmla="*/ 276 h 619"/>
                <a:gd name="T4" fmla="*/ 2685 w 2871"/>
                <a:gd name="T5" fmla="*/ 276 h 619"/>
                <a:gd name="T6" fmla="*/ 2501 w 2871"/>
                <a:gd name="T7" fmla="*/ 309 h 619"/>
                <a:gd name="T8" fmla="*/ 2138 w 2871"/>
                <a:gd name="T9" fmla="*/ 372 h 619"/>
                <a:gd name="T10" fmla="*/ 2138 w 2871"/>
                <a:gd name="T11" fmla="*/ 372 h 619"/>
                <a:gd name="T12" fmla="*/ 1426 w 2871"/>
                <a:gd name="T13" fmla="*/ 477 h 619"/>
                <a:gd name="T14" fmla="*/ 1426 w 2871"/>
                <a:gd name="T15" fmla="*/ 477 h 619"/>
                <a:gd name="T16" fmla="*/ 735 w 2871"/>
                <a:gd name="T17" fmla="*/ 560 h 619"/>
                <a:gd name="T18" fmla="*/ 735 w 2871"/>
                <a:gd name="T19" fmla="*/ 560 h 619"/>
                <a:gd name="T20" fmla="*/ 396 w 2871"/>
                <a:gd name="T21" fmla="*/ 592 h 619"/>
                <a:gd name="T22" fmla="*/ 230 w 2871"/>
                <a:gd name="T23" fmla="*/ 606 h 619"/>
                <a:gd name="T24" fmla="*/ 230 w 2871"/>
                <a:gd name="T25" fmla="*/ 606 h 619"/>
                <a:gd name="T26" fmla="*/ 65 w 2871"/>
                <a:gd name="T27" fmla="*/ 618 h 619"/>
                <a:gd name="T28" fmla="*/ 0 w 2871"/>
                <a:gd name="T29" fmla="*/ 387 h 619"/>
                <a:gd name="T30" fmla="*/ 0 w 2871"/>
                <a:gd name="T31" fmla="*/ 387 h 619"/>
                <a:gd name="T32" fmla="*/ 160 w 2871"/>
                <a:gd name="T33" fmla="*/ 374 h 619"/>
                <a:gd name="T34" fmla="*/ 321 w 2871"/>
                <a:gd name="T35" fmla="*/ 358 h 619"/>
                <a:gd name="T36" fmla="*/ 321 w 2871"/>
                <a:gd name="T37" fmla="*/ 358 h 619"/>
                <a:gd name="T38" fmla="*/ 648 w 2871"/>
                <a:gd name="T39" fmla="*/ 326 h 619"/>
                <a:gd name="T40" fmla="*/ 648 w 2871"/>
                <a:gd name="T41" fmla="*/ 326 h 619"/>
                <a:gd name="T42" fmla="*/ 1315 w 2871"/>
                <a:gd name="T43" fmla="*/ 241 h 619"/>
                <a:gd name="T44" fmla="*/ 1315 w 2871"/>
                <a:gd name="T45" fmla="*/ 241 h 619"/>
                <a:gd name="T46" fmla="*/ 2003 w 2871"/>
                <a:gd name="T47" fmla="*/ 134 h 619"/>
                <a:gd name="T48" fmla="*/ 2354 w 2871"/>
                <a:gd name="T49" fmla="*/ 70 h 619"/>
                <a:gd name="T50" fmla="*/ 2354 w 2871"/>
                <a:gd name="T51" fmla="*/ 70 h 619"/>
                <a:gd name="T52" fmla="*/ 2531 w 2871"/>
                <a:gd name="T53" fmla="*/ 37 h 619"/>
                <a:gd name="T54" fmla="*/ 2709 w 2871"/>
                <a:gd name="T55" fmla="*/ 0 h 619"/>
                <a:gd name="T56" fmla="*/ 2870 w 2871"/>
                <a:gd name="T57" fmla="*/ 23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71" h="619">
                  <a:moveTo>
                    <a:pt x="2870" y="239"/>
                  </a:moveTo>
                  <a:lnTo>
                    <a:pt x="2685" y="276"/>
                  </a:lnTo>
                  <a:lnTo>
                    <a:pt x="2685" y="276"/>
                  </a:lnTo>
                  <a:cubicBezTo>
                    <a:pt x="2624" y="287"/>
                    <a:pt x="2562" y="297"/>
                    <a:pt x="2501" y="309"/>
                  </a:cubicBezTo>
                  <a:lnTo>
                    <a:pt x="2138" y="372"/>
                  </a:lnTo>
                  <a:lnTo>
                    <a:pt x="2138" y="372"/>
                  </a:lnTo>
                  <a:cubicBezTo>
                    <a:pt x="1898" y="408"/>
                    <a:pt x="1663" y="448"/>
                    <a:pt x="1426" y="477"/>
                  </a:cubicBezTo>
                  <a:lnTo>
                    <a:pt x="1426" y="477"/>
                  </a:lnTo>
                  <a:cubicBezTo>
                    <a:pt x="1194" y="510"/>
                    <a:pt x="963" y="535"/>
                    <a:pt x="735" y="560"/>
                  </a:cubicBezTo>
                  <a:lnTo>
                    <a:pt x="735" y="560"/>
                  </a:lnTo>
                  <a:cubicBezTo>
                    <a:pt x="622" y="572"/>
                    <a:pt x="509" y="581"/>
                    <a:pt x="396" y="592"/>
                  </a:cubicBezTo>
                  <a:lnTo>
                    <a:pt x="230" y="606"/>
                  </a:lnTo>
                  <a:lnTo>
                    <a:pt x="230" y="606"/>
                  </a:lnTo>
                  <a:cubicBezTo>
                    <a:pt x="175" y="611"/>
                    <a:pt x="119" y="614"/>
                    <a:pt x="65" y="618"/>
                  </a:cubicBezTo>
                  <a:lnTo>
                    <a:pt x="0" y="387"/>
                  </a:lnTo>
                  <a:lnTo>
                    <a:pt x="0" y="387"/>
                  </a:lnTo>
                  <a:cubicBezTo>
                    <a:pt x="53" y="383"/>
                    <a:pt x="107" y="379"/>
                    <a:pt x="160" y="374"/>
                  </a:cubicBezTo>
                  <a:lnTo>
                    <a:pt x="321" y="358"/>
                  </a:lnTo>
                  <a:lnTo>
                    <a:pt x="321" y="358"/>
                  </a:lnTo>
                  <a:cubicBezTo>
                    <a:pt x="429" y="348"/>
                    <a:pt x="539" y="338"/>
                    <a:pt x="648" y="326"/>
                  </a:cubicBezTo>
                  <a:lnTo>
                    <a:pt x="648" y="326"/>
                  </a:lnTo>
                  <a:cubicBezTo>
                    <a:pt x="868" y="300"/>
                    <a:pt x="1092" y="275"/>
                    <a:pt x="1315" y="241"/>
                  </a:cubicBezTo>
                  <a:lnTo>
                    <a:pt x="1315" y="241"/>
                  </a:lnTo>
                  <a:cubicBezTo>
                    <a:pt x="1544" y="211"/>
                    <a:pt x="1771" y="171"/>
                    <a:pt x="2003" y="134"/>
                  </a:cubicBezTo>
                  <a:lnTo>
                    <a:pt x="2354" y="70"/>
                  </a:lnTo>
                  <a:lnTo>
                    <a:pt x="2354" y="70"/>
                  </a:lnTo>
                  <a:cubicBezTo>
                    <a:pt x="2413" y="59"/>
                    <a:pt x="2472" y="49"/>
                    <a:pt x="2531" y="37"/>
                  </a:cubicBezTo>
                  <a:lnTo>
                    <a:pt x="2709" y="0"/>
                  </a:lnTo>
                  <a:lnTo>
                    <a:pt x="2870" y="23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12">
              <a:extLst>
                <a:ext uri="{FF2B5EF4-FFF2-40B4-BE49-F238E27FC236}">
                  <a16:creationId xmlns:a16="http://schemas.microsoft.com/office/drawing/2014/main" id="{1793CC38-8A25-3946-9F9A-9B37FAFE46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59293" y="10678982"/>
              <a:ext cx="1224693" cy="653537"/>
            </a:xfrm>
            <a:custGeom>
              <a:avLst/>
              <a:gdLst>
                <a:gd name="T0" fmla="*/ 981 w 982"/>
                <a:gd name="T1" fmla="*/ 0 h 525"/>
                <a:gd name="T2" fmla="*/ 981 w 982"/>
                <a:gd name="T3" fmla="*/ 314 h 525"/>
                <a:gd name="T4" fmla="*/ 981 w 982"/>
                <a:gd name="T5" fmla="*/ 314 h 525"/>
                <a:gd name="T6" fmla="*/ 226 w 982"/>
                <a:gd name="T7" fmla="*/ 524 h 525"/>
                <a:gd name="T8" fmla="*/ 0 w 982"/>
                <a:gd name="T9" fmla="*/ 286 h 525"/>
                <a:gd name="T10" fmla="*/ 0 w 982"/>
                <a:gd name="T11" fmla="*/ 286 h 525"/>
                <a:gd name="T12" fmla="*/ 981 w 982"/>
                <a:gd name="T13" fmla="*/ 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2" h="525">
                  <a:moveTo>
                    <a:pt x="981" y="0"/>
                  </a:moveTo>
                  <a:lnTo>
                    <a:pt x="981" y="314"/>
                  </a:lnTo>
                  <a:lnTo>
                    <a:pt x="981" y="314"/>
                  </a:lnTo>
                  <a:cubicBezTo>
                    <a:pt x="728" y="388"/>
                    <a:pt x="477" y="458"/>
                    <a:pt x="226" y="524"/>
                  </a:cubicBezTo>
                  <a:lnTo>
                    <a:pt x="0" y="286"/>
                  </a:lnTo>
                  <a:lnTo>
                    <a:pt x="0" y="286"/>
                  </a:lnTo>
                  <a:cubicBezTo>
                    <a:pt x="325" y="197"/>
                    <a:pt x="653" y="102"/>
                    <a:pt x="981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900">
                <a:solidFill>
                  <a:srgbClr val="C665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4" name="TextBox 73">
            <a:extLst>
              <a:ext uri="{FF2B5EF4-FFF2-40B4-BE49-F238E27FC236}">
                <a16:creationId xmlns:a16="http://schemas.microsoft.com/office/drawing/2014/main" id="{E1C927D2-1608-2345-93C3-7C363CE0CF2F}"/>
              </a:ext>
            </a:extLst>
          </p:cNvPr>
          <p:cNvSpPr txBox="1"/>
          <p:nvPr/>
        </p:nvSpPr>
        <p:spPr>
          <a:xfrm>
            <a:off x="541656" y="1890258"/>
            <a:ext cx="2371662" cy="738664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1400" b="1"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April 2021</a:t>
            </a:r>
          </a:p>
          <a:p>
            <a:pPr algn="ctr"/>
            <a:r>
              <a:rPr lang="en-US" sz="1400"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 Initial SCO Discovery Interviews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3F88AEF-051E-D64F-A0CD-BDFD8735EF25}"/>
              </a:ext>
            </a:extLst>
          </p:cNvPr>
          <p:cNvSpPr txBox="1"/>
          <p:nvPr/>
        </p:nvSpPr>
        <p:spPr>
          <a:xfrm>
            <a:off x="4606670" y="2206679"/>
            <a:ext cx="2514969" cy="738664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1400" b="1"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January 2022</a:t>
            </a:r>
          </a:p>
          <a:p>
            <a:pPr algn="ctr"/>
            <a:r>
              <a:rPr lang="en-US" sz="1400"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Round 1 SCO </a:t>
            </a:r>
          </a:p>
          <a:p>
            <a:pPr algn="ctr"/>
            <a:r>
              <a:rPr lang="en-US" sz="1400"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Usability Testing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C8FDB5C-4F9B-F040-955A-E08CB79CCBCB}"/>
              </a:ext>
            </a:extLst>
          </p:cNvPr>
          <p:cNvSpPr txBox="1"/>
          <p:nvPr/>
        </p:nvSpPr>
        <p:spPr>
          <a:xfrm>
            <a:off x="8804004" y="2104799"/>
            <a:ext cx="1912753" cy="738664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ctr"/>
            <a:r>
              <a:rPr lang="en-US" sz="1400" b="1"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Spring 2022</a:t>
            </a:r>
          </a:p>
          <a:p>
            <a:pPr algn="ctr"/>
            <a:r>
              <a:rPr lang="en-US" sz="1400"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Round 2 </a:t>
            </a:r>
          </a:p>
          <a:p>
            <a:pPr algn="ctr"/>
            <a:r>
              <a:rPr lang="en-US" sz="1400">
                <a:latin typeface="Arial" panose="020B0604020202020204" pitchFamily="34" charset="0"/>
                <a:ea typeface="League Spartan" charset="0"/>
                <a:cs typeface="Arial" panose="020B0604020202020204" pitchFamily="34" charset="0"/>
              </a:rPr>
              <a:t>SCO Usability Testing</a:t>
            </a:r>
          </a:p>
        </p:txBody>
      </p:sp>
      <p:sp>
        <p:nvSpPr>
          <p:cNvPr id="73" name="Content Placeholder 16">
            <a:extLst>
              <a:ext uri="{FF2B5EF4-FFF2-40B4-BE49-F238E27FC236}">
                <a16:creationId xmlns:a16="http://schemas.microsoft.com/office/drawing/2014/main" id="{6EB5FC29-ED4C-4E4A-9959-7E099C3F9DAF}"/>
              </a:ext>
            </a:extLst>
          </p:cNvPr>
          <p:cNvSpPr txBox="1">
            <a:spLocks/>
          </p:cNvSpPr>
          <p:nvPr/>
        </p:nvSpPr>
        <p:spPr>
          <a:xfrm>
            <a:off x="625341" y="976494"/>
            <a:ext cx="10685661" cy="762241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000"/>
              </a:lnSpc>
            </a:pPr>
            <a:r>
              <a:rPr lang="en-US" sz="2100">
                <a:solidFill>
                  <a:schemeClr val="tx1"/>
                </a:solidFill>
                <a:latin typeface="+mj-lt"/>
                <a:cs typeface="Arial"/>
              </a:rPr>
              <a:t>Designed with SCO feedback gathered through usability testing, Enrollment Manager will include all the same functionality as VA-ONCE, and more!</a:t>
            </a:r>
          </a:p>
        </p:txBody>
      </p:sp>
      <p:sp>
        <p:nvSpPr>
          <p:cNvPr id="94" name="Text Placeholder 3">
            <a:extLst>
              <a:ext uri="{FF2B5EF4-FFF2-40B4-BE49-F238E27FC236}">
                <a16:creationId xmlns:a16="http://schemas.microsoft.com/office/drawing/2014/main" id="{988E0B64-056C-4880-8A20-B45CDB05FA97}"/>
              </a:ext>
            </a:extLst>
          </p:cNvPr>
          <p:cNvSpPr txBox="1">
            <a:spLocks/>
          </p:cNvSpPr>
          <p:nvPr/>
        </p:nvSpPr>
        <p:spPr>
          <a:xfrm>
            <a:off x="701926" y="4174836"/>
            <a:ext cx="8857931" cy="203910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0" i="1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2286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4572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6858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914400" indent="-228600" algn="l" defTabSz="2286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System Font"/>
              <a:buChar char="–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1113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Graphik" panose="020B0503030202060203" pitchFamily="34" charset="0"/>
              <a:buNone/>
              <a:tabLst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000" b="1" i="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0" indent="0" algn="l" defTabSz="2286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800" kern="120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0">
                <a:solidFill>
                  <a:schemeClr val="tx1"/>
                </a:solidFill>
                <a:latin typeface="+mj-lt"/>
              </a:rPr>
              <a:t>Searching for and finding a student who has applied for benefits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0">
                <a:solidFill>
                  <a:schemeClr val="tx1"/>
                </a:solidFill>
                <a:latin typeface="+mj-lt"/>
              </a:rPr>
              <a:t>Being able to access a student’s profile in a centralized location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0">
                <a:solidFill>
                  <a:schemeClr val="tx1"/>
                </a:solidFill>
                <a:latin typeface="+mj-lt"/>
              </a:rPr>
              <a:t>Streamlined process to submit enrollments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600" i="0">
                <a:solidFill>
                  <a:schemeClr val="tx1"/>
                </a:solidFill>
                <a:latin typeface="+mj-lt"/>
              </a:rPr>
              <a:t>Enhanced functionality to make amendments and report graduations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EA2C5BC-54B7-4DF8-BBA9-F7857866C34D}"/>
              </a:ext>
            </a:extLst>
          </p:cNvPr>
          <p:cNvSpPr txBox="1"/>
          <p:nvPr/>
        </p:nvSpPr>
        <p:spPr>
          <a:xfrm>
            <a:off x="660270" y="3745117"/>
            <a:ext cx="6097656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000"/>
              </a:lnSpc>
            </a:pPr>
            <a:r>
              <a:rPr lang="en-US" sz="2000" b="1" i="0">
                <a:solidFill>
                  <a:schemeClr val="tx1"/>
                </a:solidFill>
                <a:latin typeface="+mj-lt"/>
                <a:cs typeface="Arial"/>
              </a:rPr>
              <a:t>Future features may include:</a:t>
            </a:r>
            <a:endParaRPr lang="en-US" sz="2000" b="1" i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141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F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>
            <a:extLst>
              <a:ext uri="{FF2B5EF4-FFF2-40B4-BE49-F238E27FC236}">
                <a16:creationId xmlns:a16="http://schemas.microsoft.com/office/drawing/2014/main" id="{55BA9AC8-EA60-644D-9DDA-B76203EA1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518" y="619563"/>
            <a:ext cx="4886854" cy="587584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Training expectations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8E7591AD-81F4-2E45-AE36-F4DA40C190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5424" y="350413"/>
            <a:ext cx="9049895" cy="2393170"/>
          </a:xfrm>
        </p:spPr>
        <p:txBody>
          <a:bodyPr/>
          <a:lstStyle/>
          <a:p>
            <a:pPr marL="0" indent="0">
              <a:lnSpc>
                <a:spcPts val="2000"/>
              </a:lnSpc>
              <a:buNone/>
            </a:pPr>
            <a:r>
              <a:rPr lang="en-US"/>
              <a:t>Over summer 2022, we will start preparing the field for the release of Enrollment Manager. Here are some things you might expect to see: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127DD3-0B15-435A-8294-5C6962F8EEF5}"/>
              </a:ext>
            </a:extLst>
          </p:cNvPr>
          <p:cNvSpPr txBox="1"/>
          <p:nvPr/>
        </p:nvSpPr>
        <p:spPr>
          <a:xfrm>
            <a:off x="1147491" y="1983289"/>
            <a:ext cx="3934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7030A0"/>
                </a:solidFill>
              </a:rPr>
              <a:t>T</a:t>
            </a:r>
            <a:r>
              <a:rPr lang="en-US" sz="1600" b="1" i="0">
                <a:solidFill>
                  <a:srgbClr val="7030A0"/>
                </a:solidFill>
                <a:effectLst/>
              </a:rPr>
              <a:t>rain the trainer sessions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5FAB135-1A40-4D57-89F9-98840269AF7B}"/>
              </a:ext>
            </a:extLst>
          </p:cNvPr>
          <p:cNvSpPr txBox="1"/>
          <p:nvPr/>
        </p:nvSpPr>
        <p:spPr>
          <a:xfrm>
            <a:off x="5421208" y="4115067"/>
            <a:ext cx="2891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accent3">
                    <a:lumMod val="75000"/>
                  </a:schemeClr>
                </a:solidFill>
              </a:rPr>
              <a:t>Office Hour Webinars</a:t>
            </a:r>
            <a:endParaRPr lang="en-US" sz="1600" b="1" i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91E35B4-BAED-4D28-A2D9-CEB760971EA8}"/>
              </a:ext>
            </a:extLst>
          </p:cNvPr>
          <p:cNvSpPr txBox="1"/>
          <p:nvPr/>
        </p:nvSpPr>
        <p:spPr>
          <a:xfrm>
            <a:off x="6849224" y="1870406"/>
            <a:ext cx="4207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7030A0"/>
                </a:solidFill>
              </a:rPr>
              <a:t>Full suite of self-paced eLearning modules</a:t>
            </a:r>
            <a:endParaRPr lang="en-US" sz="1600" b="1" i="0">
              <a:solidFill>
                <a:srgbClr val="7030A0"/>
              </a:solidFill>
              <a:effectLst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16D60A1-086C-4D01-972E-67B4A96DC5ED}"/>
              </a:ext>
            </a:extLst>
          </p:cNvPr>
          <p:cNvSpPr txBox="1"/>
          <p:nvPr/>
        </p:nvSpPr>
        <p:spPr>
          <a:xfrm>
            <a:off x="3532688" y="4767894"/>
            <a:ext cx="2891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0">
                <a:solidFill>
                  <a:schemeClr val="accent1">
                    <a:lumMod val="75000"/>
                  </a:schemeClr>
                </a:solidFill>
                <a:effectLst/>
              </a:rPr>
              <a:t>User Guide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3AA6A4-B948-4ECC-BA76-DB05FC36B7A5}"/>
              </a:ext>
            </a:extLst>
          </p:cNvPr>
          <p:cNvSpPr txBox="1"/>
          <p:nvPr/>
        </p:nvSpPr>
        <p:spPr>
          <a:xfrm>
            <a:off x="5025746" y="3318135"/>
            <a:ext cx="2891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rgbClr val="7030A0"/>
                </a:solidFill>
              </a:rPr>
              <a:t>Job Aids</a:t>
            </a:r>
            <a:endParaRPr lang="en-US" sz="1600" b="1" i="0">
              <a:solidFill>
                <a:srgbClr val="7030A0"/>
              </a:solidFill>
              <a:effectLst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07A56F1-CD56-450B-98A9-C51382A3C240}"/>
              </a:ext>
            </a:extLst>
          </p:cNvPr>
          <p:cNvSpPr txBox="1"/>
          <p:nvPr/>
        </p:nvSpPr>
        <p:spPr>
          <a:xfrm>
            <a:off x="1400674" y="3800794"/>
            <a:ext cx="45557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accent3">
                    <a:lumMod val="60000"/>
                    <a:lumOff val="40000"/>
                  </a:schemeClr>
                </a:solidFill>
              </a:rPr>
              <a:t>Enrollment Manager Checklist</a:t>
            </a:r>
            <a:endParaRPr lang="en-US" sz="1600" b="1" i="0">
              <a:solidFill>
                <a:schemeClr val="accent3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32A464A-6EAB-4103-80FB-2C428E20A217}"/>
              </a:ext>
            </a:extLst>
          </p:cNvPr>
          <p:cNvSpPr txBox="1"/>
          <p:nvPr/>
        </p:nvSpPr>
        <p:spPr>
          <a:xfrm>
            <a:off x="1309578" y="2952460"/>
            <a:ext cx="3934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accent3">
                    <a:lumMod val="75000"/>
                  </a:schemeClr>
                </a:solidFill>
              </a:rPr>
              <a:t>SCO Handbook Updates</a:t>
            </a:r>
            <a:endParaRPr lang="en-US" sz="1600" b="1" i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969E54-0C67-4092-9EA9-FE8CF3428F14}"/>
              </a:ext>
            </a:extLst>
          </p:cNvPr>
          <p:cNvSpPr txBox="1"/>
          <p:nvPr/>
        </p:nvSpPr>
        <p:spPr>
          <a:xfrm>
            <a:off x="6770583" y="2928460"/>
            <a:ext cx="3768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>
                <a:solidFill>
                  <a:schemeClr val="bg2">
                    <a:lumMod val="50000"/>
                  </a:schemeClr>
                </a:solidFill>
              </a:rPr>
              <a:t>Frequently Asked Questions</a:t>
            </a:r>
            <a:endParaRPr lang="en-US" sz="1600" b="1" i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4D9FF6A-AB68-4197-A20C-A62CB1870295}"/>
              </a:ext>
            </a:extLst>
          </p:cNvPr>
          <p:cNvSpPr txBox="1"/>
          <p:nvPr/>
        </p:nvSpPr>
        <p:spPr>
          <a:xfrm>
            <a:off x="4299967" y="2433635"/>
            <a:ext cx="39345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0">
                <a:solidFill>
                  <a:schemeClr val="bg2">
                    <a:lumMod val="50000"/>
                  </a:schemeClr>
                </a:solidFill>
                <a:effectLst/>
              </a:rPr>
              <a:t>Video </a:t>
            </a:r>
            <a:r>
              <a:rPr lang="en-US" sz="1600" b="1">
                <a:solidFill>
                  <a:schemeClr val="bg2">
                    <a:lumMod val="50000"/>
                  </a:schemeClr>
                </a:solidFill>
              </a:rPr>
              <a:t>Learning</a:t>
            </a:r>
            <a:endParaRPr lang="en-US" sz="1600" b="1" i="0">
              <a:solidFill>
                <a:schemeClr val="bg2">
                  <a:lumMod val="50000"/>
                </a:schemeClr>
              </a:solidFill>
              <a:effectLst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AE1E199-9D4D-4205-BCA0-EA37D1FBB52E}"/>
              </a:ext>
            </a:extLst>
          </p:cNvPr>
          <p:cNvSpPr txBox="1"/>
          <p:nvPr/>
        </p:nvSpPr>
        <p:spPr>
          <a:xfrm>
            <a:off x="8654697" y="3730346"/>
            <a:ext cx="28910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pPr algn="ctr"/>
            <a:r>
              <a:rPr lang="en-US" sz="1600"/>
              <a:t>Interactive Exercises</a:t>
            </a:r>
          </a:p>
        </p:txBody>
      </p:sp>
    </p:spTree>
    <p:extLst>
      <p:ext uri="{BB962C8B-B14F-4D97-AF65-F5344CB8AC3E}">
        <p14:creationId xmlns:p14="http://schemas.microsoft.com/office/powerpoint/2010/main" val="2276898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53100-3076-4726-B6E8-AE7CD2CCF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pic>
        <p:nvPicPr>
          <p:cNvPr id="15" name="Picture Placeholder 1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D29ADC07-1D25-495F-B778-D48F39E2266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alphaModFix amt="67000"/>
          </a:blip>
          <a:srcRect t="25324" b="253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122172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025&quot;&gt;&lt;/object&gt;&lt;object type=&quot;2&quot; unique_id=&quot;10026&quot;&gt;&lt;object type=&quot;3&quot; unique_id=&quot;10027&quot;&gt;&lt;property id=&quot;20148&quot; value=&quot;5&quot;/&gt;&lt;property id=&quot;20300&quot; value=&quot;Slide 1 - &amp;quot;NTT-C Template&amp;quot;&quot;/&gt;&lt;property id=&quot;20307&quot; value=&quot;256&quot;/&gt;&lt;/object&gt;&lt;object type=&quot;3&quot; unique_id=&quot;10028&quot;&gt;&lt;property id=&quot;20148&quot; value=&quot;5&quot;/&gt;&lt;property id=&quot;20300&quot; value=&quot;Slide 2&quot;/&gt;&lt;property id=&quot;20307&quot; value=&quot;356&quot;/&gt;&lt;/object&gt;&lt;object type=&quot;3&quot; unique_id=&quot;10029&quot;&gt;&lt;property id=&quot;20148&quot; value=&quot;5&quot;/&gt;&lt;property id=&quot;20300&quot; value=&quot;Slide 3 - &amp;quot;Introduction&amp;quot;&quot;/&gt;&lt;property id=&quot;20307&quot; value=&quot;351&quot;/&gt;&lt;/object&gt;&lt;object type=&quot;3&quot; unique_id=&quot;10030&quot;&gt;&lt;property id=&quot;20148&quot; value=&quot;5&quot;/&gt;&lt;property id=&quot;20300&quot; value=&quot;Slide 4 - &amp;quot;Choose a theme&amp;quot;&quot;/&gt;&lt;property id=&quot;20307&quot; value=&quot;257&quot;/&gt;&lt;/object&gt;&lt;object type=&quot;3&quot; unique_id=&quot;10031&quot;&gt;&lt;property id=&quot;20148&quot; value=&quot;5&quot;/&gt;&lt;property id=&quot;20300&quot; value=&quot;Slide 5 - &amp;quot;Add a Quote&amp;quot;&quot;/&gt;&lt;property id=&quot;20307&quot; value=&quot;350&quot;/&gt;&lt;/object&gt;&lt;object type=&quot;3&quot; unique_id=&quot;10032&quot;&gt;&lt;property id=&quot;20148&quot; value=&quot;5&quot;/&gt;&lt;property id=&quot;20300&quot; value=&quot;Slide 6 - &amp;quot;about Your theme&amp;quot;&quot;/&gt;&lt;property id=&quot;20307&quot; value=&quot;284&quot;/&gt;&lt;/object&gt;&lt;object type=&quot;3&quot; unique_id=&quot;10033&quot;&gt;&lt;property id=&quot;20148&quot; value=&quot;5&quot;/&gt;&lt;property id=&quot;20300&quot; value=&quot;Slide 7 - &amp;quot;Add Pictures&amp;quot;&quot;/&gt;&lt;property id=&quot;20307&quot; value=&quot;285&quot;/&gt;&lt;/object&gt;&lt;object type=&quot;3&quot; unique_id=&quot;10034&quot;&gt;&lt;property id=&quot;20148&quot; value=&quot;5&quot;/&gt;&lt;property id=&quot;20300&quot; value=&quot;Slide 8 - &amp;quot;THEME INFO&amp;quot;&quot;/&gt;&lt;property id=&quot;20307&quot; value=&quot;354&quot;/&gt;&lt;/object&gt;&lt;object type=&quot;3&quot; unique_id=&quot;10035&quot;&gt;&lt;property id=&quot;20148&quot; value=&quot;5&quot;/&gt;&lt;property id=&quot;20300&quot; value=&quot;Slide 9 - &amp;quot;Add Video&amp;quot;&quot;/&gt;&lt;property id=&quot;20307&quot; value=&quot;344&quot;/&gt;&lt;/object&gt;&lt;object type=&quot;3&quot; unique_id=&quot;10036&quot;&gt;&lt;property id=&quot;20148&quot; value=&quot;5&quot;/&gt;&lt;property id=&quot;20300&quot; value=&quot;Slide 10 - &amp;quot;Questions?&amp;quot;&quot;/&gt;&lt;property id=&quot;20307&quot; value=&quot;34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etrospectVTI">
  <a:themeElements>
    <a:clrScheme name="Custom 7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072B62"/>
      </a:accent3>
      <a:accent4>
        <a:srgbClr val="042453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Party_Win32_JB_v2" id="{38882D8F-135B-4B53-8430-4B694BF79376}" vid="{B574F3CD-D47E-461D-A68F-3273AD41054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700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96C458A-6CC1-4FEE-AC7F-D0ABFD0DD393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B2C96121A9F84188FA1EE525CC717D" ma:contentTypeVersion="15" ma:contentTypeDescription="Create a new document." ma:contentTypeScope="" ma:versionID="ce8515c899f4aaaab82ab10e0b0f8fe2">
  <xsd:schema xmlns:xsd="http://www.w3.org/2001/XMLSchema" xmlns:xs="http://www.w3.org/2001/XMLSchema" xmlns:p="http://schemas.microsoft.com/office/2006/metadata/properties" xmlns:ns1="http://schemas.microsoft.com/sharepoint/v3" xmlns:ns2="08e25bd3-5a06-43c9-ae08-f8fec766f57c" xmlns:ns3="e3e5b81f-3cbe-4473-bf74-d6639aa96845" targetNamespace="http://schemas.microsoft.com/office/2006/metadata/properties" ma:root="true" ma:fieldsID="7d114a2c99302704ea999e94bacb21f3" ns1:_="" ns2:_="" ns3:_="">
    <xsd:import namespace="http://schemas.microsoft.com/sharepoint/v3"/>
    <xsd:import namespace="08e25bd3-5a06-43c9-ae08-f8fec766f57c"/>
    <xsd:import namespace="e3e5b81f-3cbe-4473-bf74-d6639aa9684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e25bd3-5a06-43c9-ae08-f8fec766f57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5b81f-3cbe-4473-bf74-d6639aa968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91C640-378F-404B-B33E-1326F5DE5B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8e25bd3-5a06-43c9-ae08-f8fec766f57c"/>
    <ds:schemaRef ds:uri="e3e5b81f-3cbe-4473-bf74-d6639aa968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000AB2-1957-427C-B872-176ABC83E732}">
  <ds:schemaRefs>
    <ds:schemaRef ds:uri="4a3f04f8-1667-49cb-834f-c9e23a231e6b"/>
    <ds:schemaRef ds:uri="eda212a2-f3cb-4120-92c2-2800487489a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74EDC3-6C87-4699-93BC-02BA54C8E0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party</Template>
  <Application>Microsoft Office PowerPoint</Application>
  <PresentationFormat>Widescreen</PresentationFormat>
  <Slides>6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RetrospectVTI</vt:lpstr>
      <vt:lpstr>Introduction to Enrollment Manager</vt:lpstr>
      <vt:lpstr>PowerPoint Presentation</vt:lpstr>
      <vt:lpstr>PowerPoint Presentation</vt:lpstr>
      <vt:lpstr>PowerPoint Presentation</vt:lpstr>
      <vt:lpstr>Training expectations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Party</dc:title>
  <dc:creator>Reagins, Adrienne, VBAVACO</dc:creator>
  <cp:revision>5</cp:revision>
  <dcterms:created xsi:type="dcterms:W3CDTF">2021-12-06T15:41:57Z</dcterms:created>
  <dcterms:modified xsi:type="dcterms:W3CDTF">2022-03-17T12:56:10Z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0x01010059B2C96121A9F84188FA1EE525CC717D</vt:lpwstr>
  </property>
</Properties>
</file>