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1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8"/>
  </p:notesMasterIdLst>
  <p:handoutMasterIdLst>
    <p:handoutMasterId r:id="rId49"/>
  </p:handoutMasterIdLst>
  <p:sldIdLst>
    <p:sldId id="257" r:id="rId3"/>
    <p:sldId id="274" r:id="rId4"/>
    <p:sldId id="279" r:id="rId5"/>
    <p:sldId id="292" r:id="rId6"/>
    <p:sldId id="404" r:id="rId7"/>
    <p:sldId id="423" r:id="rId8"/>
    <p:sldId id="536" r:id="rId9"/>
    <p:sldId id="405" r:id="rId10"/>
    <p:sldId id="406" r:id="rId11"/>
    <p:sldId id="4339" r:id="rId12"/>
    <p:sldId id="562" r:id="rId13"/>
    <p:sldId id="557" r:id="rId14"/>
    <p:sldId id="537" r:id="rId15"/>
    <p:sldId id="567" r:id="rId16"/>
    <p:sldId id="4338" r:id="rId17"/>
    <p:sldId id="566" r:id="rId18"/>
    <p:sldId id="558" r:id="rId19"/>
    <p:sldId id="4340" r:id="rId20"/>
    <p:sldId id="565" r:id="rId21"/>
    <p:sldId id="411" r:id="rId22"/>
    <p:sldId id="403" r:id="rId23"/>
    <p:sldId id="545" r:id="rId24"/>
    <p:sldId id="546" r:id="rId25"/>
    <p:sldId id="413" r:id="rId26"/>
    <p:sldId id="412" r:id="rId27"/>
    <p:sldId id="4342" r:id="rId28"/>
    <p:sldId id="4341" r:id="rId29"/>
    <p:sldId id="548" r:id="rId30"/>
    <p:sldId id="547" r:id="rId31"/>
    <p:sldId id="416" r:id="rId32"/>
    <p:sldId id="551" r:id="rId33"/>
    <p:sldId id="552" r:id="rId34"/>
    <p:sldId id="418" r:id="rId35"/>
    <p:sldId id="419" r:id="rId36"/>
    <p:sldId id="410" r:id="rId37"/>
    <p:sldId id="420" r:id="rId38"/>
    <p:sldId id="421" r:id="rId39"/>
    <p:sldId id="556" r:id="rId40"/>
    <p:sldId id="555" r:id="rId41"/>
    <p:sldId id="564" r:id="rId42"/>
    <p:sldId id="422" r:id="rId43"/>
    <p:sldId id="463" r:id="rId44"/>
    <p:sldId id="563" r:id="rId45"/>
    <p:sldId id="280" r:id="rId46"/>
    <p:sldId id="583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wrence, Julie M., (DMC St. Paul)" initials="LJM(SP" lastIdx="5" clrIdx="0">
    <p:extLst>
      <p:ext uri="{19B8F6BF-5375-455C-9EA6-DF929625EA0E}">
        <p15:presenceInfo xmlns:p15="http://schemas.microsoft.com/office/powerpoint/2012/main" userId="S::Julie.Lawrence@va.gov::504b6d33-938b-4647-a8d2-3642794676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3" autoAdjust="0"/>
    <p:restoredTop sz="76984" autoAdjust="0"/>
  </p:normalViewPr>
  <p:slideViewPr>
    <p:cSldViewPr snapToGrid="0">
      <p:cViewPr varScale="1">
        <p:scale>
          <a:sx n="65" d="100"/>
          <a:sy n="65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65E22-4EE6-4C77-AA8E-EBA3417014DA}" type="doc">
      <dgm:prSet loTypeId="urn:microsoft.com/office/officeart/2005/8/layout/hProcess9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657E389-1B86-4BC7-90D5-B6BC63595571}">
      <dgm:prSet phldrT="[Text]"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SCO Certifies Student  </a:t>
          </a:r>
        </a:p>
      </dgm:t>
    </dgm:pt>
    <dgm:pt modelId="{1CB26F67-2518-4233-A5D2-DE010D40CA66}" type="parTrans" cxnId="{E653360F-33AD-4935-873A-905E034A31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B89AE3-B0A2-424F-9616-4F09F7723A82}" type="sibTrans" cxnId="{E653360F-33AD-4935-873A-905E034A31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5A852-8E8E-4FAF-B764-DE5400A7EA0D}">
      <dgm:prSet phldrT="[Text]" custT="1"/>
      <dgm:spPr/>
      <dgm:t>
        <a:bodyPr/>
        <a:lstStyle/>
        <a:p>
          <a:pPr>
            <a:buNone/>
          </a:pP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RPO Processes Certifications</a:t>
          </a:r>
        </a:p>
      </dgm:t>
    </dgm:pt>
    <dgm:pt modelId="{EB946240-145E-42EB-9A13-88B51A73E998}" type="parTrans" cxnId="{E7C53D4E-17CC-4617-B3D7-E4FF115D6E2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EDE4C-2DC4-4F4B-930C-206FC45077C9}" type="sibTrans" cxnId="{E7C53D4E-17CC-4617-B3D7-E4FF115D6E2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7A6891-DF09-4701-B03E-3BEA295EED2F}">
      <dgm:prSet phldrT="[Text]"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DMC Collects Debts</a:t>
          </a:r>
        </a:p>
      </dgm:t>
    </dgm:pt>
    <dgm:pt modelId="{AEF1295B-488E-4BEF-A62B-A2DD4B238D47}" type="parTrans" cxnId="{58210AF1-B97B-4E88-8095-EF727E5E2FA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9FB15B-B463-451A-8F92-2C957DB86E2A}" type="sibTrans" cxnId="{58210AF1-B97B-4E88-8095-EF727E5E2FA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D92A0E-16EF-47DC-AD7F-2A328A5C3EEC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Sends collection letters for debts</a:t>
          </a:r>
        </a:p>
      </dgm:t>
    </dgm:pt>
    <dgm:pt modelId="{5C35CE15-2E9B-411C-9463-DC4DA4D47720}" type="parTrans" cxnId="{85FA83F1-55B1-4F14-9FE3-7D1E20E79AB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7268AB-98CE-4DF1-9F1F-EFD6B1C90088}" type="sibTrans" cxnId="{85FA83F1-55B1-4F14-9FE3-7D1E20E79AB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3441C7-C3B8-451D-88A8-448F481D6931}">
      <dgm:prSet phldrT="[Text]"/>
      <dgm:spPr/>
      <dgm:t>
        <a:bodyPr/>
        <a:lstStyle/>
        <a:p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C6E02F-4CB6-48B8-8C81-4C4C0D9B339D}" type="parTrans" cxnId="{F704618B-F808-4857-884E-5DEBC4C83F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89FE67-AAF4-488A-B5FD-5E8327C9C22C}" type="sibTrans" cxnId="{F704618B-F808-4857-884E-5DEBC4C83F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D6CE02-9D80-4EE5-AC60-704F2D20AB0E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Sends a letter when payments are issued or debt created</a:t>
          </a:r>
        </a:p>
      </dgm:t>
    </dgm:pt>
    <dgm:pt modelId="{ABF38677-9A60-4C9A-B94E-27CC49D76456}" type="parTrans" cxnId="{2C359E3C-9ED6-4C1C-8829-2D2943296AF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948305-20D7-418F-AF6E-2BBEEB1C350F}" type="sibTrans" cxnId="{2C359E3C-9ED6-4C1C-8829-2D2943296AF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7EB1B1-7871-4534-8474-B0D5F2835ABC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Processes collection actions</a:t>
          </a:r>
        </a:p>
      </dgm:t>
    </dgm:pt>
    <dgm:pt modelId="{B7BE0CCD-CDBE-4B85-AC95-43E34C55CD46}" type="parTrans" cxnId="{5F81D1CE-C9D1-4E43-9428-E0D590A59F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03A2FE-C8AD-48FB-94ED-BB556D1A01E8}" type="sibTrans" cxnId="{5F81D1CE-C9D1-4E43-9428-E0D590A59F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91ED30-5C92-4A55-B170-CE303550083A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Evaluates entitlement </a:t>
          </a:r>
        </a:p>
      </dgm:t>
    </dgm:pt>
    <dgm:pt modelId="{131BCF25-10B8-4B02-9413-5D859C261F99}" type="parTrans" cxnId="{9CBB31E5-9CFC-41D5-9D48-C9C4E90C81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F149D-35C8-4D6F-BB87-765B9CBF4016}" type="sibTrans" cxnId="{9CBB31E5-9CFC-41D5-9D48-C9C4E90C81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C3207F-7601-4EE6-A967-A4EB33AE189C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Issues payments and establishes debts</a:t>
          </a:r>
        </a:p>
      </dgm:t>
    </dgm:pt>
    <dgm:pt modelId="{6BAAFD5F-89AF-442E-8D5F-76776EA739E1}" type="parTrans" cxnId="{B68D58D7-DF6E-40B0-A4C6-7A38B8FC6A1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DE3E98-5500-458D-A65F-0D8BA709122C}" type="sibTrans" cxnId="{B68D58D7-DF6E-40B0-A4C6-7A38B8FC6A1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8BE5FB-FC01-4189-A2F9-520DC1C8E9B9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Communicates with student about certification process</a:t>
          </a:r>
        </a:p>
      </dgm:t>
    </dgm:pt>
    <dgm:pt modelId="{63772945-C682-48D4-B123-688AEE0DA67E}" type="sibTrans" cxnId="{B3A79028-A268-46AB-949E-881A85016F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19ABDD-FEA8-42F2-9AF4-D266CDA8DAB8}" type="parTrans" cxnId="{B3A79028-A268-46AB-949E-881A85016F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F79062-1E1F-47FA-A426-365D0AEE193E}" type="pres">
      <dgm:prSet presAssocID="{B9C65E22-4EE6-4C77-AA8E-EBA3417014DA}" presName="CompostProcess" presStyleCnt="0">
        <dgm:presLayoutVars>
          <dgm:dir/>
          <dgm:resizeHandles val="exact"/>
        </dgm:presLayoutVars>
      </dgm:prSet>
      <dgm:spPr/>
    </dgm:pt>
    <dgm:pt modelId="{C18EFC32-46C0-4426-A813-9A268EF6320A}" type="pres">
      <dgm:prSet presAssocID="{B9C65E22-4EE6-4C77-AA8E-EBA3417014DA}" presName="arrow" presStyleLbl="bgShp" presStyleIdx="0" presStyleCnt="1"/>
      <dgm:spPr/>
    </dgm:pt>
    <dgm:pt modelId="{513295BB-659B-471E-A16B-1BA1F268D20B}" type="pres">
      <dgm:prSet presAssocID="{B9C65E22-4EE6-4C77-AA8E-EBA3417014DA}" presName="linearProcess" presStyleCnt="0"/>
      <dgm:spPr/>
    </dgm:pt>
    <dgm:pt modelId="{FD30DC8F-C459-4219-ADF6-E18E65337B9B}" type="pres">
      <dgm:prSet presAssocID="{7657E389-1B86-4BC7-90D5-B6BC63595571}" presName="textNode" presStyleLbl="node1" presStyleIdx="0" presStyleCnt="3">
        <dgm:presLayoutVars>
          <dgm:bulletEnabled val="1"/>
        </dgm:presLayoutVars>
      </dgm:prSet>
      <dgm:spPr/>
    </dgm:pt>
    <dgm:pt modelId="{03AD5214-E8F2-43F9-9667-119C4F7C1349}" type="pres">
      <dgm:prSet presAssocID="{0FB89AE3-B0A2-424F-9616-4F09F7723A82}" presName="sibTrans" presStyleCnt="0"/>
      <dgm:spPr/>
    </dgm:pt>
    <dgm:pt modelId="{A150E185-CD57-4BB1-BA93-02973DE9A7DE}" type="pres">
      <dgm:prSet presAssocID="{A835A852-8E8E-4FAF-B764-DE5400A7EA0D}" presName="textNode" presStyleLbl="node1" presStyleIdx="1" presStyleCnt="3" custScaleY="133200">
        <dgm:presLayoutVars>
          <dgm:bulletEnabled val="1"/>
        </dgm:presLayoutVars>
      </dgm:prSet>
      <dgm:spPr/>
    </dgm:pt>
    <dgm:pt modelId="{1F6CF183-E518-4FA3-A5B9-6CFCCC209481}" type="pres">
      <dgm:prSet presAssocID="{D89EDE4C-2DC4-4F4B-930C-206FC45077C9}" presName="sibTrans" presStyleCnt="0"/>
      <dgm:spPr/>
    </dgm:pt>
    <dgm:pt modelId="{A1A6FA3C-9054-4874-8A82-05509D51562B}" type="pres">
      <dgm:prSet presAssocID="{CD7A6891-DF09-4701-B03E-3BEA295EED2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6CCA603-4877-42EB-9679-06504E42D282}" type="presOf" srcId="{7657E389-1B86-4BC7-90D5-B6BC63595571}" destId="{FD30DC8F-C459-4219-ADF6-E18E65337B9B}" srcOrd="0" destOrd="0" presId="urn:microsoft.com/office/officeart/2005/8/layout/hProcess9"/>
    <dgm:cxn modelId="{E653360F-33AD-4935-873A-905E034A3161}" srcId="{B9C65E22-4EE6-4C77-AA8E-EBA3417014DA}" destId="{7657E389-1B86-4BC7-90D5-B6BC63595571}" srcOrd="0" destOrd="0" parTransId="{1CB26F67-2518-4233-A5D2-DE010D40CA66}" sibTransId="{0FB89AE3-B0A2-424F-9616-4F09F7723A82}"/>
    <dgm:cxn modelId="{C9408C15-1FA5-4172-B272-3BA9BA90CBD1}" type="presOf" srcId="{967EB1B1-7871-4534-8474-B0D5F2835ABC}" destId="{A1A6FA3C-9054-4874-8A82-05509D51562B}" srcOrd="0" destOrd="2" presId="urn:microsoft.com/office/officeart/2005/8/layout/hProcess9"/>
    <dgm:cxn modelId="{B3A79028-A268-46AB-949E-881A85016FEB}" srcId="{7657E389-1B86-4BC7-90D5-B6BC63595571}" destId="{848BE5FB-FC01-4189-A2F9-520DC1C8E9B9}" srcOrd="0" destOrd="0" parTransId="{0D19ABDD-FEA8-42F2-9AF4-D266CDA8DAB8}" sibTransId="{63772945-C682-48D4-B123-688AEE0DA67E}"/>
    <dgm:cxn modelId="{2C359E3C-9ED6-4C1C-8829-2D2943296AF7}" srcId="{A835A852-8E8E-4FAF-B764-DE5400A7EA0D}" destId="{26D6CE02-9D80-4EE5-AC60-704F2D20AB0E}" srcOrd="2" destOrd="0" parTransId="{ABF38677-9A60-4C9A-B94E-27CC49D76456}" sibTransId="{9C948305-20D7-418F-AF6E-2BBEEB1C350F}"/>
    <dgm:cxn modelId="{5860BA46-65F6-4AF3-939B-95E558C08281}" type="presOf" srcId="{B9D92A0E-16EF-47DC-AD7F-2A328A5C3EEC}" destId="{A1A6FA3C-9054-4874-8A82-05509D51562B}" srcOrd="0" destOrd="1" presId="urn:microsoft.com/office/officeart/2005/8/layout/hProcess9"/>
    <dgm:cxn modelId="{E7C53D4E-17CC-4617-B3D7-E4FF115D6E2B}" srcId="{B9C65E22-4EE6-4C77-AA8E-EBA3417014DA}" destId="{A835A852-8E8E-4FAF-B764-DE5400A7EA0D}" srcOrd="1" destOrd="0" parTransId="{EB946240-145E-42EB-9A13-88B51A73E998}" sibTransId="{D89EDE4C-2DC4-4F4B-930C-206FC45077C9}"/>
    <dgm:cxn modelId="{6CCB1371-849C-4438-918A-2BAA3F455381}" type="presOf" srcId="{848BE5FB-FC01-4189-A2F9-520DC1C8E9B9}" destId="{FD30DC8F-C459-4219-ADF6-E18E65337B9B}" srcOrd="0" destOrd="1" presId="urn:microsoft.com/office/officeart/2005/8/layout/hProcess9"/>
    <dgm:cxn modelId="{7F97B67E-4D3B-41CE-95F2-BA9266A14745}" type="presOf" srcId="{C5C3207F-7601-4EE6-A967-A4EB33AE189C}" destId="{A150E185-CD57-4BB1-BA93-02973DE9A7DE}" srcOrd="0" destOrd="2" presId="urn:microsoft.com/office/officeart/2005/8/layout/hProcess9"/>
    <dgm:cxn modelId="{F704618B-F808-4857-884E-5DEBC4C83F77}" srcId="{CD7A6891-DF09-4701-B03E-3BEA295EED2F}" destId="{EA3441C7-C3B8-451D-88A8-448F481D6931}" srcOrd="2" destOrd="0" parTransId="{3EC6E02F-4CB6-48B8-8C81-4C4C0D9B339D}" sibTransId="{0189FE67-AAF4-488A-B5FD-5E8327C9C22C}"/>
    <dgm:cxn modelId="{8133CAAC-FB86-4C7D-8FC3-96606C7ED290}" type="presOf" srcId="{A835A852-8E8E-4FAF-B764-DE5400A7EA0D}" destId="{A150E185-CD57-4BB1-BA93-02973DE9A7DE}" srcOrd="0" destOrd="0" presId="urn:microsoft.com/office/officeart/2005/8/layout/hProcess9"/>
    <dgm:cxn modelId="{935581B5-95C6-4BB0-BDDD-2A4F56ECE710}" type="presOf" srcId="{7891ED30-5C92-4A55-B170-CE303550083A}" destId="{A150E185-CD57-4BB1-BA93-02973DE9A7DE}" srcOrd="0" destOrd="1" presId="urn:microsoft.com/office/officeart/2005/8/layout/hProcess9"/>
    <dgm:cxn modelId="{C9F29AC5-D60D-47FA-8EDB-62F0077CBB3F}" type="presOf" srcId="{EA3441C7-C3B8-451D-88A8-448F481D6931}" destId="{A1A6FA3C-9054-4874-8A82-05509D51562B}" srcOrd="0" destOrd="3" presId="urn:microsoft.com/office/officeart/2005/8/layout/hProcess9"/>
    <dgm:cxn modelId="{5F81D1CE-C9D1-4E43-9428-E0D590A59FBE}" srcId="{CD7A6891-DF09-4701-B03E-3BEA295EED2F}" destId="{967EB1B1-7871-4534-8474-B0D5F2835ABC}" srcOrd="1" destOrd="0" parTransId="{B7BE0CCD-CDBE-4B85-AC95-43E34C55CD46}" sibTransId="{1403A2FE-C8AD-48FB-94ED-BB556D1A01E8}"/>
    <dgm:cxn modelId="{B68D58D7-DF6E-40B0-A4C6-7A38B8FC6A10}" srcId="{A835A852-8E8E-4FAF-B764-DE5400A7EA0D}" destId="{C5C3207F-7601-4EE6-A967-A4EB33AE189C}" srcOrd="1" destOrd="0" parTransId="{6BAAFD5F-89AF-442E-8D5F-76776EA739E1}" sibTransId="{7ADE3E98-5500-458D-A65F-0D8BA709122C}"/>
    <dgm:cxn modelId="{0A5353E2-08FA-48EF-8A46-6206EB9182CB}" type="presOf" srcId="{26D6CE02-9D80-4EE5-AC60-704F2D20AB0E}" destId="{A150E185-CD57-4BB1-BA93-02973DE9A7DE}" srcOrd="0" destOrd="3" presId="urn:microsoft.com/office/officeart/2005/8/layout/hProcess9"/>
    <dgm:cxn modelId="{9CBB31E5-9CFC-41D5-9D48-C9C4E90C81EB}" srcId="{A835A852-8E8E-4FAF-B764-DE5400A7EA0D}" destId="{7891ED30-5C92-4A55-B170-CE303550083A}" srcOrd="0" destOrd="0" parTransId="{131BCF25-10B8-4B02-9413-5D859C261F99}" sibTransId="{246F149D-35C8-4D6F-BB87-765B9CBF4016}"/>
    <dgm:cxn modelId="{58210AF1-B97B-4E88-8095-EF727E5E2FAD}" srcId="{B9C65E22-4EE6-4C77-AA8E-EBA3417014DA}" destId="{CD7A6891-DF09-4701-B03E-3BEA295EED2F}" srcOrd="2" destOrd="0" parTransId="{AEF1295B-488E-4BEF-A62B-A2DD4B238D47}" sibTransId="{FC9FB15B-B463-451A-8F92-2C957DB86E2A}"/>
    <dgm:cxn modelId="{85FA83F1-55B1-4F14-9FE3-7D1E20E79AB4}" srcId="{CD7A6891-DF09-4701-B03E-3BEA295EED2F}" destId="{B9D92A0E-16EF-47DC-AD7F-2A328A5C3EEC}" srcOrd="0" destOrd="0" parTransId="{5C35CE15-2E9B-411C-9463-DC4DA4D47720}" sibTransId="{357268AB-98CE-4DF1-9F1F-EFD6B1C90088}"/>
    <dgm:cxn modelId="{31A9F4F7-E67C-4EB1-A0CE-6255B46FA28B}" type="presOf" srcId="{B9C65E22-4EE6-4C77-AA8E-EBA3417014DA}" destId="{31F79062-1E1F-47FA-A426-365D0AEE193E}" srcOrd="0" destOrd="0" presId="urn:microsoft.com/office/officeart/2005/8/layout/hProcess9"/>
    <dgm:cxn modelId="{41F113FD-56A2-4C17-A420-0FF5E1C07A4A}" type="presOf" srcId="{CD7A6891-DF09-4701-B03E-3BEA295EED2F}" destId="{A1A6FA3C-9054-4874-8A82-05509D51562B}" srcOrd="0" destOrd="0" presId="urn:microsoft.com/office/officeart/2005/8/layout/hProcess9"/>
    <dgm:cxn modelId="{D40F8D31-5929-42BA-8692-D28327625674}" type="presParOf" srcId="{31F79062-1E1F-47FA-A426-365D0AEE193E}" destId="{C18EFC32-46C0-4426-A813-9A268EF6320A}" srcOrd="0" destOrd="0" presId="urn:microsoft.com/office/officeart/2005/8/layout/hProcess9"/>
    <dgm:cxn modelId="{282FAE0C-37CF-4D68-8D7C-E8D4E4A1FB58}" type="presParOf" srcId="{31F79062-1E1F-47FA-A426-365D0AEE193E}" destId="{513295BB-659B-471E-A16B-1BA1F268D20B}" srcOrd="1" destOrd="0" presId="urn:microsoft.com/office/officeart/2005/8/layout/hProcess9"/>
    <dgm:cxn modelId="{08070ADF-627B-4A03-ABAF-5C9D3ACE5DED}" type="presParOf" srcId="{513295BB-659B-471E-A16B-1BA1F268D20B}" destId="{FD30DC8F-C459-4219-ADF6-E18E65337B9B}" srcOrd="0" destOrd="0" presId="urn:microsoft.com/office/officeart/2005/8/layout/hProcess9"/>
    <dgm:cxn modelId="{AF0F4F76-9BBE-4E79-B537-CA59078C91AE}" type="presParOf" srcId="{513295BB-659B-471E-A16B-1BA1F268D20B}" destId="{03AD5214-E8F2-43F9-9667-119C4F7C1349}" srcOrd="1" destOrd="0" presId="urn:microsoft.com/office/officeart/2005/8/layout/hProcess9"/>
    <dgm:cxn modelId="{4103CFB6-4353-4D2E-8249-A55460D2F86F}" type="presParOf" srcId="{513295BB-659B-471E-A16B-1BA1F268D20B}" destId="{A150E185-CD57-4BB1-BA93-02973DE9A7DE}" srcOrd="2" destOrd="0" presId="urn:microsoft.com/office/officeart/2005/8/layout/hProcess9"/>
    <dgm:cxn modelId="{9EA076B2-A386-4AB0-BD13-9F61BC706692}" type="presParOf" srcId="{513295BB-659B-471E-A16B-1BA1F268D20B}" destId="{1F6CF183-E518-4FA3-A5B9-6CFCCC209481}" srcOrd="3" destOrd="0" presId="urn:microsoft.com/office/officeart/2005/8/layout/hProcess9"/>
    <dgm:cxn modelId="{F3A78252-9FED-4F00-A607-49A9278A0B58}" type="presParOf" srcId="{513295BB-659B-471E-A16B-1BA1F268D20B}" destId="{A1A6FA3C-9054-4874-8A82-05509D51562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5733FC-F8FF-421C-BD7D-0E9ADA1C6315}" type="doc">
      <dgm:prSet loTypeId="urn:microsoft.com/office/officeart/2005/8/layout/vProcess5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530C11-D504-47EB-A7B1-20055CCCCFA2}">
      <dgm:prSet phldrT="[Text]"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 DMC Sends 1</a:t>
          </a:r>
          <a:r>
            <a:rPr lang="en-US" sz="1600" b="1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Letter</a:t>
          </a:r>
        </a:p>
      </dgm:t>
    </dgm:pt>
    <dgm:pt modelId="{55E7A3D6-CEC2-4944-B2CE-C2C6D73B89A9}" type="parTrans" cxnId="{EE31655B-CC9D-4514-8798-B056D80947AD}">
      <dgm:prSet/>
      <dgm:spPr/>
      <dgm:t>
        <a:bodyPr/>
        <a:lstStyle/>
        <a:p>
          <a:endParaRPr lang="en-US"/>
        </a:p>
      </dgm:t>
    </dgm:pt>
    <dgm:pt modelId="{F492D874-FA2B-447D-A0A7-C3E1996D3E8B}" type="sibTrans" cxnId="{EE31655B-CC9D-4514-8798-B056D80947AD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30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days</a:t>
          </a:r>
        </a:p>
      </dgm:t>
    </dgm:pt>
    <dgm:pt modelId="{DB906368-C174-4A8F-A86A-F9F9FDB89D63}">
      <dgm:prSet phldrT="[Text]" custT="1"/>
      <dgm:spPr/>
      <dgm:t>
        <a:bodyPr/>
        <a:lstStyle/>
        <a:p>
          <a:r>
            <a:rPr lang="en-US" sz="2100" dirty="0"/>
            <a:t>      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DMC Sends 2nd Letter</a:t>
          </a:r>
        </a:p>
      </dgm:t>
    </dgm:pt>
    <dgm:pt modelId="{B9D7025C-30D2-4A53-8E9A-639CC9ECE48D}" type="parTrans" cxnId="{B72B78F7-7AA6-4477-8CD8-6518F9151C12}">
      <dgm:prSet/>
      <dgm:spPr/>
      <dgm:t>
        <a:bodyPr/>
        <a:lstStyle/>
        <a:p>
          <a:endParaRPr lang="en-US"/>
        </a:p>
      </dgm:t>
    </dgm:pt>
    <dgm:pt modelId="{F25149E2-539C-4CBA-A87B-B7887F3ED9E9}" type="sibTrans" cxnId="{B72B78F7-7AA6-4477-8CD8-6518F9151C12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30 days</a:t>
          </a:r>
        </a:p>
      </dgm:t>
    </dgm:pt>
    <dgm:pt modelId="{28A33D8E-7322-4322-B9CF-89761D4B5E63}">
      <dgm:prSet phldrT="[Text]"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     DMC Sends 3rd Letter </a:t>
          </a:r>
        </a:p>
      </dgm:t>
    </dgm:pt>
    <dgm:pt modelId="{3F753493-E42D-4049-9904-B602022D160C}" type="parTrans" cxnId="{719F60FC-5B7D-4944-B26B-C35AA6FDC924}">
      <dgm:prSet/>
      <dgm:spPr/>
      <dgm:t>
        <a:bodyPr/>
        <a:lstStyle/>
        <a:p>
          <a:endParaRPr lang="en-US"/>
        </a:p>
      </dgm:t>
    </dgm:pt>
    <dgm:pt modelId="{425AA931-AB1F-4FB6-8DA3-21722544740E}" type="sibTrans" cxnId="{719F60FC-5B7D-4944-B26B-C35AA6FDC924}">
      <dgm:prSet custT="1"/>
      <dgm:spPr/>
      <dgm:t>
        <a:bodyPr/>
        <a:lstStyle/>
        <a:p>
          <a:r>
            <a:rPr lang="en-US" sz="1000" b="1" dirty="0">
              <a:latin typeface="Arial" panose="020B0604020202020204" pitchFamily="34" charset="0"/>
              <a:cs typeface="Arial" panose="020B0604020202020204" pitchFamily="34" charset="0"/>
            </a:rPr>
            <a:t>60 days</a:t>
          </a:r>
        </a:p>
      </dgm:t>
    </dgm:pt>
    <dgm:pt modelId="{CC6532B6-3516-480E-A673-DAC83B864A16}">
      <dgm:prSet custT="1"/>
      <dgm:spPr/>
      <dgm:t>
        <a:bodyPr/>
        <a:lstStyle/>
        <a:p>
          <a:pPr algn="ctr"/>
          <a:r>
            <a:rPr lang="en-US" sz="1300" b="1" dirty="0">
              <a:latin typeface="Arial" panose="020B0604020202020204" pitchFamily="34" charset="0"/>
              <a:cs typeface="Arial" panose="020B0604020202020204" pitchFamily="34" charset="0"/>
            </a:rPr>
            <a:t>Debt is Referred to Treasury (120 days)</a:t>
          </a:r>
        </a:p>
      </dgm:t>
    </dgm:pt>
    <dgm:pt modelId="{619FCC18-34D1-4CFD-B096-01640873A2A7}" type="sibTrans" cxnId="{52137180-BEC3-4A01-A275-344815F71C46}">
      <dgm:prSet/>
      <dgm:spPr/>
      <dgm:t>
        <a:bodyPr/>
        <a:lstStyle/>
        <a:p>
          <a:endParaRPr lang="en-US"/>
        </a:p>
      </dgm:t>
    </dgm:pt>
    <dgm:pt modelId="{B233F53A-B108-44CD-B126-F7183F663206}" type="parTrans" cxnId="{52137180-BEC3-4A01-A275-344815F71C46}">
      <dgm:prSet/>
      <dgm:spPr/>
      <dgm:t>
        <a:bodyPr/>
        <a:lstStyle/>
        <a:p>
          <a:endParaRPr lang="en-US"/>
        </a:p>
      </dgm:t>
    </dgm:pt>
    <dgm:pt modelId="{BB31074D-1F9E-4EBE-9D7A-089ABB5547E2}" type="pres">
      <dgm:prSet presAssocID="{BE5733FC-F8FF-421C-BD7D-0E9ADA1C6315}" presName="outerComposite" presStyleCnt="0">
        <dgm:presLayoutVars>
          <dgm:chMax val="5"/>
          <dgm:dir/>
          <dgm:resizeHandles val="exact"/>
        </dgm:presLayoutVars>
      </dgm:prSet>
      <dgm:spPr/>
    </dgm:pt>
    <dgm:pt modelId="{4E2E556B-FCA4-4D6F-B510-6020C93B8B5C}" type="pres">
      <dgm:prSet presAssocID="{BE5733FC-F8FF-421C-BD7D-0E9ADA1C6315}" presName="dummyMaxCanvas" presStyleCnt="0">
        <dgm:presLayoutVars/>
      </dgm:prSet>
      <dgm:spPr/>
    </dgm:pt>
    <dgm:pt modelId="{3227CC58-99C8-430A-A258-0D001940ABBA}" type="pres">
      <dgm:prSet presAssocID="{BE5733FC-F8FF-421C-BD7D-0E9ADA1C6315}" presName="FourNodes_1" presStyleLbl="node1" presStyleIdx="0" presStyleCnt="4" custScaleX="48114" custLinFactNeighborX="-25792" custLinFactNeighborY="-2866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BC72620E-EFE5-4DE4-B219-0E5825394165}" type="pres">
      <dgm:prSet presAssocID="{BE5733FC-F8FF-421C-BD7D-0E9ADA1C6315}" presName="FourNodes_2" presStyleLbl="node1" presStyleIdx="1" presStyleCnt="4" custScaleX="52857" custLinFactNeighborX="-20685" custLinFactNeighborY="-9634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C4B448C1-9539-4BE5-A2FA-E0899A3D034C}" type="pres">
      <dgm:prSet presAssocID="{BE5733FC-F8FF-421C-BD7D-0E9ADA1C6315}" presName="FourNodes_3" presStyleLbl="node1" presStyleIdx="2" presStyleCnt="4" custScaleX="48356" custLinFactNeighborX="-15420" custLinFactNeighborY="-19267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B0E93D40-B223-4892-B659-905FF089ECE8}" type="pres">
      <dgm:prSet presAssocID="{BE5733FC-F8FF-421C-BD7D-0E9ADA1C6315}" presName="FourNodes_4" presStyleLbl="node1" presStyleIdx="3" presStyleCnt="4" custScaleX="43927" custScaleY="116754" custLinFactNeighborX="28045" custLinFactNeighborY="-30445">
        <dgm:presLayoutVars>
          <dgm:bulletEnabled val="1"/>
        </dgm:presLayoutVars>
      </dgm:prSet>
      <dgm:spPr>
        <a:prstGeom prst="rightArrow">
          <a:avLst/>
        </a:prstGeom>
      </dgm:spPr>
    </dgm:pt>
    <dgm:pt modelId="{BE962ED0-D711-4A18-AE1F-A9478415CEB6}" type="pres">
      <dgm:prSet presAssocID="{BE5733FC-F8FF-421C-BD7D-0E9ADA1C6315}" presName="FourConn_1-2" presStyleLbl="fgAccFollowNode1" presStyleIdx="0" presStyleCnt="3" custScaleY="142935" custLinFactX="-178029" custLinFactNeighborX="-200000" custLinFactNeighborY="-65645">
        <dgm:presLayoutVars>
          <dgm:bulletEnabled val="1"/>
        </dgm:presLayoutVars>
      </dgm:prSet>
      <dgm:spPr/>
    </dgm:pt>
    <dgm:pt modelId="{CBCA4971-DEC2-41B1-AFED-AD16FDF7DB02}" type="pres">
      <dgm:prSet presAssocID="{BE5733FC-F8FF-421C-BD7D-0E9ADA1C6315}" presName="FourConn_2-3" presStyleLbl="fgAccFollowNode1" presStyleIdx="1" presStyleCnt="3" custScaleY="139608" custLinFactX="-130404" custLinFactNeighborX="-200000" custLinFactNeighborY="-80467">
        <dgm:presLayoutVars>
          <dgm:bulletEnabled val="1"/>
        </dgm:presLayoutVars>
      </dgm:prSet>
      <dgm:spPr/>
    </dgm:pt>
    <dgm:pt modelId="{E32C6D6A-B0E6-4A3F-AEFA-C77B68283F0F}" type="pres">
      <dgm:prSet presAssocID="{BE5733FC-F8FF-421C-BD7D-0E9ADA1C6315}" presName="FourConn_3-4" presStyleLbl="fgAccFollowNode1" presStyleIdx="2" presStyleCnt="3" custScaleX="100770" custScaleY="156979" custLinFactX="-100000" custLinFactNeighborX="-176008" custLinFactNeighborY="-89019">
        <dgm:presLayoutVars>
          <dgm:bulletEnabled val="1"/>
        </dgm:presLayoutVars>
      </dgm:prSet>
      <dgm:spPr/>
    </dgm:pt>
    <dgm:pt modelId="{646BE8B4-FB09-41BA-8B25-53FA4089A111}" type="pres">
      <dgm:prSet presAssocID="{BE5733FC-F8FF-421C-BD7D-0E9ADA1C6315}" presName="FourNodes_1_text" presStyleLbl="node1" presStyleIdx="3" presStyleCnt="4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86AA82E6-C450-4908-B554-0CA5C63B4BA9}" type="pres">
      <dgm:prSet presAssocID="{BE5733FC-F8FF-421C-BD7D-0E9ADA1C6315}" presName="FourNodes_2_text" presStyleLbl="node1" presStyleIdx="3" presStyleCnt="4">
        <dgm:presLayoutVars>
          <dgm:bulletEnabled val="1"/>
        </dgm:presLayoutVars>
      </dgm:prSet>
      <dgm:spPr/>
    </dgm:pt>
    <dgm:pt modelId="{F8C59FAE-75D2-4044-BC00-A70BA5AD71C2}" type="pres">
      <dgm:prSet presAssocID="{BE5733FC-F8FF-421C-BD7D-0E9ADA1C6315}" presName="FourNodes_3_text" presStyleLbl="node1" presStyleIdx="3" presStyleCnt="4">
        <dgm:presLayoutVars>
          <dgm:bulletEnabled val="1"/>
        </dgm:presLayoutVars>
      </dgm:prSet>
      <dgm:spPr/>
    </dgm:pt>
    <dgm:pt modelId="{BAED63AD-817C-455E-B934-990B6B623FB5}" type="pres">
      <dgm:prSet presAssocID="{BE5733FC-F8FF-421C-BD7D-0E9ADA1C6315}" presName="FourNodes_4_text" presStyleLbl="node1" presStyleIdx="3" presStyleCnt="4">
        <dgm:presLayoutVars>
          <dgm:bulletEnabled val="1"/>
        </dgm:presLayoutVars>
      </dgm:prSet>
      <dgm:spPr>
        <a:prstGeom prst="rightArrow">
          <a:avLst/>
        </a:prstGeom>
      </dgm:spPr>
    </dgm:pt>
  </dgm:ptLst>
  <dgm:cxnLst>
    <dgm:cxn modelId="{BC7BB200-0900-4612-AB71-77680E7BE964}" type="presOf" srcId="{18530C11-D504-47EB-A7B1-20055CCCCFA2}" destId="{646BE8B4-FB09-41BA-8B25-53FA4089A111}" srcOrd="1" destOrd="0" presId="urn:microsoft.com/office/officeart/2005/8/layout/vProcess5"/>
    <dgm:cxn modelId="{DB640813-AB16-4BA7-B343-6426BA1546E7}" type="presOf" srcId="{CC6532B6-3516-480E-A673-DAC83B864A16}" destId="{B0E93D40-B223-4892-B659-905FF089ECE8}" srcOrd="0" destOrd="0" presId="urn:microsoft.com/office/officeart/2005/8/layout/vProcess5"/>
    <dgm:cxn modelId="{64492E2A-8F5E-4C0B-9956-6E74D6FB458C}" type="presOf" srcId="{BE5733FC-F8FF-421C-BD7D-0E9ADA1C6315}" destId="{BB31074D-1F9E-4EBE-9D7A-089ABB5547E2}" srcOrd="0" destOrd="0" presId="urn:microsoft.com/office/officeart/2005/8/layout/vProcess5"/>
    <dgm:cxn modelId="{00B60E38-2179-422B-8885-BE3E24122382}" type="presOf" srcId="{DB906368-C174-4A8F-A86A-F9F9FDB89D63}" destId="{86AA82E6-C450-4908-B554-0CA5C63B4BA9}" srcOrd="1" destOrd="0" presId="urn:microsoft.com/office/officeart/2005/8/layout/vProcess5"/>
    <dgm:cxn modelId="{EE31655B-CC9D-4514-8798-B056D80947AD}" srcId="{BE5733FC-F8FF-421C-BD7D-0E9ADA1C6315}" destId="{18530C11-D504-47EB-A7B1-20055CCCCFA2}" srcOrd="0" destOrd="0" parTransId="{55E7A3D6-CEC2-4944-B2CE-C2C6D73B89A9}" sibTransId="{F492D874-FA2B-447D-A0A7-C3E1996D3E8B}"/>
    <dgm:cxn modelId="{B4879D62-99E9-496F-AAE1-33738A9DE1A6}" type="presOf" srcId="{F492D874-FA2B-447D-A0A7-C3E1996D3E8B}" destId="{BE962ED0-D711-4A18-AE1F-A9478415CEB6}" srcOrd="0" destOrd="0" presId="urn:microsoft.com/office/officeart/2005/8/layout/vProcess5"/>
    <dgm:cxn modelId="{994C8256-74BE-48EE-9023-CA92AEA55461}" type="presOf" srcId="{F25149E2-539C-4CBA-A87B-B7887F3ED9E9}" destId="{CBCA4971-DEC2-41B1-AFED-AD16FDF7DB02}" srcOrd="0" destOrd="0" presId="urn:microsoft.com/office/officeart/2005/8/layout/vProcess5"/>
    <dgm:cxn modelId="{52137180-BEC3-4A01-A275-344815F71C46}" srcId="{BE5733FC-F8FF-421C-BD7D-0E9ADA1C6315}" destId="{CC6532B6-3516-480E-A673-DAC83B864A16}" srcOrd="3" destOrd="0" parTransId="{B233F53A-B108-44CD-B126-F7183F663206}" sibTransId="{619FCC18-34D1-4CFD-B096-01640873A2A7}"/>
    <dgm:cxn modelId="{A850AF9F-1D91-4B3F-A20D-E292919F2FC4}" type="presOf" srcId="{28A33D8E-7322-4322-B9CF-89761D4B5E63}" destId="{F8C59FAE-75D2-4044-BC00-A70BA5AD71C2}" srcOrd="1" destOrd="0" presId="urn:microsoft.com/office/officeart/2005/8/layout/vProcess5"/>
    <dgm:cxn modelId="{EF1655A6-15F9-47AB-9A1D-8E4E9F83FE7D}" type="presOf" srcId="{425AA931-AB1F-4FB6-8DA3-21722544740E}" destId="{E32C6D6A-B0E6-4A3F-AEFA-C77B68283F0F}" srcOrd="0" destOrd="0" presId="urn:microsoft.com/office/officeart/2005/8/layout/vProcess5"/>
    <dgm:cxn modelId="{4449E6A6-7734-48F0-A99E-B8C234E679BF}" type="presOf" srcId="{DB906368-C174-4A8F-A86A-F9F9FDB89D63}" destId="{BC72620E-EFE5-4DE4-B219-0E5825394165}" srcOrd="0" destOrd="0" presId="urn:microsoft.com/office/officeart/2005/8/layout/vProcess5"/>
    <dgm:cxn modelId="{38BEC1D7-C5B6-4C68-BB9E-5463AF1D1C8F}" type="presOf" srcId="{18530C11-D504-47EB-A7B1-20055CCCCFA2}" destId="{3227CC58-99C8-430A-A258-0D001940ABBA}" srcOrd="0" destOrd="0" presId="urn:microsoft.com/office/officeart/2005/8/layout/vProcess5"/>
    <dgm:cxn modelId="{22EE7DEA-84F9-4C62-B2CD-518EEC1D79D6}" type="presOf" srcId="{28A33D8E-7322-4322-B9CF-89761D4B5E63}" destId="{C4B448C1-9539-4BE5-A2FA-E0899A3D034C}" srcOrd="0" destOrd="0" presId="urn:microsoft.com/office/officeart/2005/8/layout/vProcess5"/>
    <dgm:cxn modelId="{B97B79EE-755B-4317-AC41-265D239BF7D5}" type="presOf" srcId="{CC6532B6-3516-480E-A673-DAC83B864A16}" destId="{BAED63AD-817C-455E-B934-990B6B623FB5}" srcOrd="1" destOrd="0" presId="urn:microsoft.com/office/officeart/2005/8/layout/vProcess5"/>
    <dgm:cxn modelId="{B72B78F7-7AA6-4477-8CD8-6518F9151C12}" srcId="{BE5733FC-F8FF-421C-BD7D-0E9ADA1C6315}" destId="{DB906368-C174-4A8F-A86A-F9F9FDB89D63}" srcOrd="1" destOrd="0" parTransId="{B9D7025C-30D2-4A53-8E9A-639CC9ECE48D}" sibTransId="{F25149E2-539C-4CBA-A87B-B7887F3ED9E9}"/>
    <dgm:cxn modelId="{719F60FC-5B7D-4944-B26B-C35AA6FDC924}" srcId="{BE5733FC-F8FF-421C-BD7D-0E9ADA1C6315}" destId="{28A33D8E-7322-4322-B9CF-89761D4B5E63}" srcOrd="2" destOrd="0" parTransId="{3F753493-E42D-4049-9904-B602022D160C}" sibTransId="{425AA931-AB1F-4FB6-8DA3-21722544740E}"/>
    <dgm:cxn modelId="{6AE01CA0-7970-4123-BF37-8C91762EE0DA}" type="presParOf" srcId="{BB31074D-1F9E-4EBE-9D7A-089ABB5547E2}" destId="{4E2E556B-FCA4-4D6F-B510-6020C93B8B5C}" srcOrd="0" destOrd="0" presId="urn:microsoft.com/office/officeart/2005/8/layout/vProcess5"/>
    <dgm:cxn modelId="{0E9A4639-D355-4546-8223-53707DF05CEC}" type="presParOf" srcId="{BB31074D-1F9E-4EBE-9D7A-089ABB5547E2}" destId="{3227CC58-99C8-430A-A258-0D001940ABBA}" srcOrd="1" destOrd="0" presId="urn:microsoft.com/office/officeart/2005/8/layout/vProcess5"/>
    <dgm:cxn modelId="{227A9482-4F25-4789-BF46-5425BF216EBA}" type="presParOf" srcId="{BB31074D-1F9E-4EBE-9D7A-089ABB5547E2}" destId="{BC72620E-EFE5-4DE4-B219-0E5825394165}" srcOrd="2" destOrd="0" presId="urn:microsoft.com/office/officeart/2005/8/layout/vProcess5"/>
    <dgm:cxn modelId="{6C349BBC-94A6-423C-AB8A-B506F1AEEA5A}" type="presParOf" srcId="{BB31074D-1F9E-4EBE-9D7A-089ABB5547E2}" destId="{C4B448C1-9539-4BE5-A2FA-E0899A3D034C}" srcOrd="3" destOrd="0" presId="urn:microsoft.com/office/officeart/2005/8/layout/vProcess5"/>
    <dgm:cxn modelId="{F6623950-A208-449B-A911-D8F1EFEB5C73}" type="presParOf" srcId="{BB31074D-1F9E-4EBE-9D7A-089ABB5547E2}" destId="{B0E93D40-B223-4892-B659-905FF089ECE8}" srcOrd="4" destOrd="0" presId="urn:microsoft.com/office/officeart/2005/8/layout/vProcess5"/>
    <dgm:cxn modelId="{7AEBC168-B8C3-474A-A65D-72D290D2697F}" type="presParOf" srcId="{BB31074D-1F9E-4EBE-9D7A-089ABB5547E2}" destId="{BE962ED0-D711-4A18-AE1F-A9478415CEB6}" srcOrd="5" destOrd="0" presId="urn:microsoft.com/office/officeart/2005/8/layout/vProcess5"/>
    <dgm:cxn modelId="{AECCC69D-D519-40ED-822E-F67095903BD1}" type="presParOf" srcId="{BB31074D-1F9E-4EBE-9D7A-089ABB5547E2}" destId="{CBCA4971-DEC2-41B1-AFED-AD16FDF7DB02}" srcOrd="6" destOrd="0" presId="urn:microsoft.com/office/officeart/2005/8/layout/vProcess5"/>
    <dgm:cxn modelId="{7B92AAD6-5F2F-4E4A-878C-3F48B9F9D834}" type="presParOf" srcId="{BB31074D-1F9E-4EBE-9D7A-089ABB5547E2}" destId="{E32C6D6A-B0E6-4A3F-AEFA-C77B68283F0F}" srcOrd="7" destOrd="0" presId="urn:microsoft.com/office/officeart/2005/8/layout/vProcess5"/>
    <dgm:cxn modelId="{9C451FD5-7B56-4AF7-900B-9418EC1C5615}" type="presParOf" srcId="{BB31074D-1F9E-4EBE-9D7A-089ABB5547E2}" destId="{646BE8B4-FB09-41BA-8B25-53FA4089A111}" srcOrd="8" destOrd="0" presId="urn:microsoft.com/office/officeart/2005/8/layout/vProcess5"/>
    <dgm:cxn modelId="{5A98F2A4-85A7-470D-B167-1305919E0924}" type="presParOf" srcId="{BB31074D-1F9E-4EBE-9D7A-089ABB5547E2}" destId="{86AA82E6-C450-4908-B554-0CA5C63B4BA9}" srcOrd="9" destOrd="0" presId="urn:microsoft.com/office/officeart/2005/8/layout/vProcess5"/>
    <dgm:cxn modelId="{6C03A1D0-67B5-414D-A24E-B9A597B04C63}" type="presParOf" srcId="{BB31074D-1F9E-4EBE-9D7A-089ABB5547E2}" destId="{F8C59FAE-75D2-4044-BC00-A70BA5AD71C2}" srcOrd="10" destOrd="0" presId="urn:microsoft.com/office/officeart/2005/8/layout/vProcess5"/>
    <dgm:cxn modelId="{325826AB-5F17-4332-AECC-6F5FFDDB15D2}" type="presParOf" srcId="{BB31074D-1F9E-4EBE-9D7A-089ABB5547E2}" destId="{BAED63AD-817C-455E-B934-990B6B623FB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39C8D1-4B23-445C-8A36-F6740D7662CA}" type="doc">
      <dgm:prSet loTypeId="urn:microsoft.com/office/officeart/2008/layout/RadialCluster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5A8240-7392-45F6-BE57-4910D76F915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School Options</a:t>
          </a:r>
        </a:p>
      </dgm:t>
    </dgm:pt>
    <dgm:pt modelId="{833B0B9A-90C0-4D36-A9EA-3DB3642DE8A7}" type="parTrans" cxnId="{C311213C-94D3-417B-8E5F-73DA3ADB1EFF}">
      <dgm:prSet/>
      <dgm:spPr/>
      <dgm:t>
        <a:bodyPr/>
        <a:lstStyle/>
        <a:p>
          <a:endParaRPr lang="en-US"/>
        </a:p>
      </dgm:t>
    </dgm:pt>
    <dgm:pt modelId="{F81B6A98-EE39-41AB-9CD5-56E685A26AF6}" type="sibTrans" cxnId="{C311213C-94D3-417B-8E5F-73DA3ADB1EFF}">
      <dgm:prSet/>
      <dgm:spPr/>
      <dgm:t>
        <a:bodyPr/>
        <a:lstStyle/>
        <a:p>
          <a:endParaRPr lang="en-US"/>
        </a:p>
      </dgm:t>
    </dgm:pt>
    <dgm:pt modelId="{F9A6353F-52FE-4CDE-A0A3-E3849192FA60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Pay in Full</a:t>
          </a:r>
        </a:p>
      </dgm:t>
    </dgm:pt>
    <dgm:pt modelId="{EDF63651-99C9-4984-B9C3-1D5A28950892}" type="parTrans" cxnId="{FF6C98E0-7F4E-4F7E-A008-B33375527A69}">
      <dgm:prSet/>
      <dgm:spPr/>
      <dgm:t>
        <a:bodyPr/>
        <a:lstStyle/>
        <a:p>
          <a:endParaRPr lang="en-US" dirty="0"/>
        </a:p>
      </dgm:t>
    </dgm:pt>
    <dgm:pt modelId="{6B5E5B61-C8CB-4274-A4C2-F4CEAB0C0D33}" type="sibTrans" cxnId="{FF6C98E0-7F4E-4F7E-A008-B33375527A69}">
      <dgm:prSet/>
      <dgm:spPr/>
      <dgm:t>
        <a:bodyPr/>
        <a:lstStyle/>
        <a:p>
          <a:endParaRPr lang="en-US"/>
        </a:p>
      </dgm:t>
    </dgm:pt>
    <dgm:pt modelId="{23D4698E-B549-48A0-A9D4-F78AF3178A11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Dispute</a:t>
          </a:r>
        </a:p>
      </dgm:t>
    </dgm:pt>
    <dgm:pt modelId="{C302FAF4-3B5D-4105-B24B-DCAFEA857EC4}" type="parTrans" cxnId="{1E11882A-F336-40DD-95CA-26D48FACDC58}">
      <dgm:prSet/>
      <dgm:spPr/>
      <dgm:t>
        <a:bodyPr/>
        <a:lstStyle/>
        <a:p>
          <a:endParaRPr lang="en-US" dirty="0"/>
        </a:p>
      </dgm:t>
    </dgm:pt>
    <dgm:pt modelId="{BF058E9E-7E0F-4FF7-9128-7606229FB3B1}" type="sibTrans" cxnId="{1E11882A-F336-40DD-95CA-26D48FACDC58}">
      <dgm:prSet/>
      <dgm:spPr/>
      <dgm:t>
        <a:bodyPr/>
        <a:lstStyle/>
        <a:p>
          <a:endParaRPr lang="en-US"/>
        </a:p>
      </dgm:t>
    </dgm:pt>
    <dgm:pt modelId="{70A79D14-ADD1-4B5A-85C1-8B7039A61A61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Compromise</a:t>
          </a:r>
        </a:p>
      </dgm:t>
    </dgm:pt>
    <dgm:pt modelId="{B5B4D4A2-829E-43DD-BFB5-DF9979C5D952}" type="parTrans" cxnId="{993B7568-8E57-4890-B629-30449B26C2EF}">
      <dgm:prSet/>
      <dgm:spPr/>
      <dgm:t>
        <a:bodyPr/>
        <a:lstStyle/>
        <a:p>
          <a:endParaRPr lang="en-US" dirty="0"/>
        </a:p>
      </dgm:t>
    </dgm:pt>
    <dgm:pt modelId="{CDBE4CE3-8BB4-4CFF-BEA6-1C62EE986D6F}" type="sibTrans" cxnId="{993B7568-8E57-4890-B629-30449B26C2EF}">
      <dgm:prSet/>
      <dgm:spPr/>
      <dgm:t>
        <a:bodyPr/>
        <a:lstStyle/>
        <a:p>
          <a:endParaRPr lang="en-US"/>
        </a:p>
      </dgm:t>
    </dgm:pt>
    <dgm:pt modelId="{63BA77EC-9820-4E50-9D23-FE973F2FCC51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Payment Plan</a:t>
          </a:r>
        </a:p>
      </dgm:t>
    </dgm:pt>
    <dgm:pt modelId="{329FC6A4-20E6-4407-AA55-60BBF028E515}" type="parTrans" cxnId="{B12AD3D6-134D-4259-84D7-7C02778ECEA7}">
      <dgm:prSet/>
      <dgm:spPr/>
      <dgm:t>
        <a:bodyPr/>
        <a:lstStyle/>
        <a:p>
          <a:endParaRPr lang="en-US"/>
        </a:p>
      </dgm:t>
    </dgm:pt>
    <dgm:pt modelId="{FA4A0D30-423F-4437-9EEB-5F875C425D3F}" type="sibTrans" cxnId="{B12AD3D6-134D-4259-84D7-7C02778ECEA7}">
      <dgm:prSet/>
      <dgm:spPr/>
      <dgm:t>
        <a:bodyPr/>
        <a:lstStyle/>
        <a:p>
          <a:endParaRPr lang="en-US"/>
        </a:p>
      </dgm:t>
    </dgm:pt>
    <dgm:pt modelId="{B61045CD-157A-4EFF-831D-ED7531DB61A8}" type="pres">
      <dgm:prSet presAssocID="{8539C8D1-4B23-445C-8A36-F6740D7662C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AAB9355-E697-468B-B0E3-1432304BC8B8}" type="pres">
      <dgm:prSet presAssocID="{DF5A8240-7392-45F6-BE57-4910D76F9152}" presName="singleCycle" presStyleCnt="0"/>
      <dgm:spPr/>
    </dgm:pt>
    <dgm:pt modelId="{8CA1E75E-AC18-4439-A235-28BBDAE82526}" type="pres">
      <dgm:prSet presAssocID="{DF5A8240-7392-45F6-BE57-4910D76F9152}" presName="singleCenter" presStyleLbl="node1" presStyleIdx="0" presStyleCnt="5">
        <dgm:presLayoutVars>
          <dgm:chMax val="7"/>
          <dgm:chPref val="7"/>
        </dgm:presLayoutVars>
      </dgm:prSet>
      <dgm:spPr/>
    </dgm:pt>
    <dgm:pt modelId="{B8B4761C-ED9B-4FAD-8CA2-A50D39088E65}" type="pres">
      <dgm:prSet presAssocID="{EDF63651-99C9-4984-B9C3-1D5A28950892}" presName="Name56" presStyleLbl="parChTrans1D2" presStyleIdx="0" presStyleCnt="4"/>
      <dgm:spPr/>
    </dgm:pt>
    <dgm:pt modelId="{42962F72-454F-4523-AEAD-5A33D8297BB5}" type="pres">
      <dgm:prSet presAssocID="{F9A6353F-52FE-4CDE-A0A3-E3849192FA60}" presName="text0" presStyleLbl="node1" presStyleIdx="1" presStyleCnt="5">
        <dgm:presLayoutVars>
          <dgm:bulletEnabled val="1"/>
        </dgm:presLayoutVars>
      </dgm:prSet>
      <dgm:spPr/>
    </dgm:pt>
    <dgm:pt modelId="{24B33C8D-9358-474C-BBD0-A414E5FB28E9}" type="pres">
      <dgm:prSet presAssocID="{B5B4D4A2-829E-43DD-BFB5-DF9979C5D952}" presName="Name56" presStyleLbl="parChTrans1D2" presStyleIdx="1" presStyleCnt="4"/>
      <dgm:spPr/>
    </dgm:pt>
    <dgm:pt modelId="{9060E577-DBF8-46DF-8C7D-DCF1C2194E6B}" type="pres">
      <dgm:prSet presAssocID="{70A79D14-ADD1-4B5A-85C1-8B7039A61A61}" presName="text0" presStyleLbl="node1" presStyleIdx="2" presStyleCnt="5" custScaleX="141036">
        <dgm:presLayoutVars>
          <dgm:bulletEnabled val="1"/>
        </dgm:presLayoutVars>
      </dgm:prSet>
      <dgm:spPr/>
    </dgm:pt>
    <dgm:pt modelId="{9C2BDE02-48EE-4F98-8C13-2D810CF1A249}" type="pres">
      <dgm:prSet presAssocID="{329FC6A4-20E6-4407-AA55-60BBF028E515}" presName="Name56" presStyleLbl="parChTrans1D2" presStyleIdx="2" presStyleCnt="4"/>
      <dgm:spPr/>
    </dgm:pt>
    <dgm:pt modelId="{625C273C-F511-45B2-AEF3-AA02578F8F66}" type="pres">
      <dgm:prSet presAssocID="{63BA77EC-9820-4E50-9D23-FE973F2FCC51}" presName="text0" presStyleLbl="node1" presStyleIdx="3" presStyleCnt="5" custScaleX="124767">
        <dgm:presLayoutVars>
          <dgm:bulletEnabled val="1"/>
        </dgm:presLayoutVars>
      </dgm:prSet>
      <dgm:spPr/>
    </dgm:pt>
    <dgm:pt modelId="{E8913248-61BA-4E1D-B5EC-D912EE0A8F79}" type="pres">
      <dgm:prSet presAssocID="{C302FAF4-3B5D-4105-B24B-DCAFEA857EC4}" presName="Name56" presStyleLbl="parChTrans1D2" presStyleIdx="3" presStyleCnt="4"/>
      <dgm:spPr/>
    </dgm:pt>
    <dgm:pt modelId="{642B3034-FBCC-4593-B352-7271D3C7EBBD}" type="pres">
      <dgm:prSet presAssocID="{23D4698E-B549-48A0-A9D4-F78AF3178A11}" presName="text0" presStyleLbl="node1" presStyleIdx="4" presStyleCnt="5">
        <dgm:presLayoutVars>
          <dgm:bulletEnabled val="1"/>
        </dgm:presLayoutVars>
      </dgm:prSet>
      <dgm:spPr/>
    </dgm:pt>
  </dgm:ptLst>
  <dgm:cxnLst>
    <dgm:cxn modelId="{F333CD02-35A8-4FCE-941F-BA999057C523}" type="presOf" srcId="{EDF63651-99C9-4984-B9C3-1D5A28950892}" destId="{B8B4761C-ED9B-4FAD-8CA2-A50D39088E65}" srcOrd="0" destOrd="0" presId="urn:microsoft.com/office/officeart/2008/layout/RadialCluster"/>
    <dgm:cxn modelId="{25CDB00B-844E-42F6-9DCD-2C4DE01E3463}" type="presOf" srcId="{DF5A8240-7392-45F6-BE57-4910D76F9152}" destId="{8CA1E75E-AC18-4439-A235-28BBDAE82526}" srcOrd="0" destOrd="0" presId="urn:microsoft.com/office/officeart/2008/layout/RadialCluster"/>
    <dgm:cxn modelId="{8DE27320-A74F-421C-8889-62EDE9D0ED31}" type="presOf" srcId="{23D4698E-B549-48A0-A9D4-F78AF3178A11}" destId="{642B3034-FBCC-4593-B352-7271D3C7EBBD}" srcOrd="0" destOrd="0" presId="urn:microsoft.com/office/officeart/2008/layout/RadialCluster"/>
    <dgm:cxn modelId="{873D5121-A7B7-4712-84D7-726A1C7022BA}" type="presOf" srcId="{B5B4D4A2-829E-43DD-BFB5-DF9979C5D952}" destId="{24B33C8D-9358-474C-BBD0-A414E5FB28E9}" srcOrd="0" destOrd="0" presId="urn:microsoft.com/office/officeart/2008/layout/RadialCluster"/>
    <dgm:cxn modelId="{1E11882A-F336-40DD-95CA-26D48FACDC58}" srcId="{DF5A8240-7392-45F6-BE57-4910D76F9152}" destId="{23D4698E-B549-48A0-A9D4-F78AF3178A11}" srcOrd="3" destOrd="0" parTransId="{C302FAF4-3B5D-4105-B24B-DCAFEA857EC4}" sibTransId="{BF058E9E-7E0F-4FF7-9128-7606229FB3B1}"/>
    <dgm:cxn modelId="{C311213C-94D3-417B-8E5F-73DA3ADB1EFF}" srcId="{8539C8D1-4B23-445C-8A36-F6740D7662CA}" destId="{DF5A8240-7392-45F6-BE57-4910D76F9152}" srcOrd="0" destOrd="0" parTransId="{833B0B9A-90C0-4D36-A9EA-3DB3642DE8A7}" sibTransId="{F81B6A98-EE39-41AB-9CD5-56E685A26AF6}"/>
    <dgm:cxn modelId="{3B861A3D-824E-45A4-B7AD-A1E089D25F41}" type="presOf" srcId="{C302FAF4-3B5D-4105-B24B-DCAFEA857EC4}" destId="{E8913248-61BA-4E1D-B5EC-D912EE0A8F79}" srcOrd="0" destOrd="0" presId="urn:microsoft.com/office/officeart/2008/layout/RadialCluster"/>
    <dgm:cxn modelId="{993B7568-8E57-4890-B629-30449B26C2EF}" srcId="{DF5A8240-7392-45F6-BE57-4910D76F9152}" destId="{70A79D14-ADD1-4B5A-85C1-8B7039A61A61}" srcOrd="1" destOrd="0" parTransId="{B5B4D4A2-829E-43DD-BFB5-DF9979C5D952}" sibTransId="{CDBE4CE3-8BB4-4CFF-BEA6-1C62EE986D6F}"/>
    <dgm:cxn modelId="{B0BA8297-3F2B-45BE-AE45-EFBB49CED18C}" type="presOf" srcId="{F9A6353F-52FE-4CDE-A0A3-E3849192FA60}" destId="{42962F72-454F-4523-AEAD-5A33D8297BB5}" srcOrd="0" destOrd="0" presId="urn:microsoft.com/office/officeart/2008/layout/RadialCluster"/>
    <dgm:cxn modelId="{9335D4A8-31E9-4FFA-B66C-4AC343529DA6}" type="presOf" srcId="{329FC6A4-20E6-4407-AA55-60BBF028E515}" destId="{9C2BDE02-48EE-4F98-8C13-2D810CF1A249}" srcOrd="0" destOrd="0" presId="urn:microsoft.com/office/officeart/2008/layout/RadialCluster"/>
    <dgm:cxn modelId="{638D0CBC-DE2D-4219-82B6-1074645DC3AD}" type="presOf" srcId="{70A79D14-ADD1-4B5A-85C1-8B7039A61A61}" destId="{9060E577-DBF8-46DF-8C7D-DCF1C2194E6B}" srcOrd="0" destOrd="0" presId="urn:microsoft.com/office/officeart/2008/layout/RadialCluster"/>
    <dgm:cxn modelId="{86CF78CE-B366-43AB-9030-7961E32C07BD}" type="presOf" srcId="{63BA77EC-9820-4E50-9D23-FE973F2FCC51}" destId="{625C273C-F511-45B2-AEF3-AA02578F8F66}" srcOrd="0" destOrd="0" presId="urn:microsoft.com/office/officeart/2008/layout/RadialCluster"/>
    <dgm:cxn modelId="{B12AD3D6-134D-4259-84D7-7C02778ECEA7}" srcId="{DF5A8240-7392-45F6-BE57-4910D76F9152}" destId="{63BA77EC-9820-4E50-9D23-FE973F2FCC51}" srcOrd="2" destOrd="0" parTransId="{329FC6A4-20E6-4407-AA55-60BBF028E515}" sibTransId="{FA4A0D30-423F-4437-9EEB-5F875C425D3F}"/>
    <dgm:cxn modelId="{FF6C98E0-7F4E-4F7E-A008-B33375527A69}" srcId="{DF5A8240-7392-45F6-BE57-4910D76F9152}" destId="{F9A6353F-52FE-4CDE-A0A3-E3849192FA60}" srcOrd="0" destOrd="0" parTransId="{EDF63651-99C9-4984-B9C3-1D5A28950892}" sibTransId="{6B5E5B61-C8CB-4274-A4C2-F4CEAB0C0D33}"/>
    <dgm:cxn modelId="{00FC85ED-5781-40C7-81FE-09CF5EDF5D81}" type="presOf" srcId="{8539C8D1-4B23-445C-8A36-F6740D7662CA}" destId="{B61045CD-157A-4EFF-831D-ED7531DB61A8}" srcOrd="0" destOrd="0" presId="urn:microsoft.com/office/officeart/2008/layout/RadialCluster"/>
    <dgm:cxn modelId="{6ED3179B-3F37-4672-9BA0-EB0C23CFB91A}" type="presParOf" srcId="{B61045CD-157A-4EFF-831D-ED7531DB61A8}" destId="{5AAB9355-E697-468B-B0E3-1432304BC8B8}" srcOrd="0" destOrd="0" presId="urn:microsoft.com/office/officeart/2008/layout/RadialCluster"/>
    <dgm:cxn modelId="{E1A58C24-238D-4D74-AB19-8794F3BC5FE3}" type="presParOf" srcId="{5AAB9355-E697-468B-B0E3-1432304BC8B8}" destId="{8CA1E75E-AC18-4439-A235-28BBDAE82526}" srcOrd="0" destOrd="0" presId="urn:microsoft.com/office/officeart/2008/layout/RadialCluster"/>
    <dgm:cxn modelId="{E7F10870-78DB-46A8-AA1D-44A2977BCEC9}" type="presParOf" srcId="{5AAB9355-E697-468B-B0E3-1432304BC8B8}" destId="{B8B4761C-ED9B-4FAD-8CA2-A50D39088E65}" srcOrd="1" destOrd="0" presId="urn:microsoft.com/office/officeart/2008/layout/RadialCluster"/>
    <dgm:cxn modelId="{17C58234-F43A-4797-8916-2B334C86278C}" type="presParOf" srcId="{5AAB9355-E697-468B-B0E3-1432304BC8B8}" destId="{42962F72-454F-4523-AEAD-5A33D8297BB5}" srcOrd="2" destOrd="0" presId="urn:microsoft.com/office/officeart/2008/layout/RadialCluster"/>
    <dgm:cxn modelId="{20564193-3562-4588-8C9C-70620A786193}" type="presParOf" srcId="{5AAB9355-E697-468B-B0E3-1432304BC8B8}" destId="{24B33C8D-9358-474C-BBD0-A414E5FB28E9}" srcOrd="3" destOrd="0" presId="urn:microsoft.com/office/officeart/2008/layout/RadialCluster"/>
    <dgm:cxn modelId="{9AD1867E-10F0-4ADB-B02E-E5DE97DBA81A}" type="presParOf" srcId="{5AAB9355-E697-468B-B0E3-1432304BC8B8}" destId="{9060E577-DBF8-46DF-8C7D-DCF1C2194E6B}" srcOrd="4" destOrd="0" presId="urn:microsoft.com/office/officeart/2008/layout/RadialCluster"/>
    <dgm:cxn modelId="{E8DFA250-E14D-4C64-ADDC-7D0F17709B97}" type="presParOf" srcId="{5AAB9355-E697-468B-B0E3-1432304BC8B8}" destId="{9C2BDE02-48EE-4F98-8C13-2D810CF1A249}" srcOrd="5" destOrd="0" presId="urn:microsoft.com/office/officeart/2008/layout/RadialCluster"/>
    <dgm:cxn modelId="{968E1226-C038-4E41-BE49-C614314E9CC0}" type="presParOf" srcId="{5AAB9355-E697-468B-B0E3-1432304BC8B8}" destId="{625C273C-F511-45B2-AEF3-AA02578F8F66}" srcOrd="6" destOrd="0" presId="urn:microsoft.com/office/officeart/2008/layout/RadialCluster"/>
    <dgm:cxn modelId="{5E780D4B-1225-40B5-931C-FCB37BE69059}" type="presParOf" srcId="{5AAB9355-E697-468B-B0E3-1432304BC8B8}" destId="{E8913248-61BA-4E1D-B5EC-D912EE0A8F79}" srcOrd="7" destOrd="0" presId="urn:microsoft.com/office/officeart/2008/layout/RadialCluster"/>
    <dgm:cxn modelId="{4FBBF780-14EC-4D49-891D-E302467CB6BC}" type="presParOf" srcId="{5AAB9355-E697-468B-B0E3-1432304BC8B8}" destId="{642B3034-FBCC-4593-B352-7271D3C7EBBD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39C8D1-4B23-445C-8A36-F6740D7662CA}" type="doc">
      <dgm:prSet loTypeId="urn:microsoft.com/office/officeart/2008/layout/RadialCluster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5A8240-7392-45F6-BE57-4910D76F915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Student Options</a:t>
          </a:r>
        </a:p>
      </dgm:t>
    </dgm:pt>
    <dgm:pt modelId="{833B0B9A-90C0-4D36-A9EA-3DB3642DE8A7}" type="parTrans" cxnId="{C311213C-94D3-417B-8E5F-73DA3ADB1EF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1B6A98-EE39-41AB-9CD5-56E685A26AF6}" type="sibTrans" cxnId="{C311213C-94D3-417B-8E5F-73DA3ADB1EF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A6353F-52FE-4CDE-A0A3-E3849192FA60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Pay in Full</a:t>
          </a:r>
        </a:p>
      </dgm:t>
    </dgm:pt>
    <dgm:pt modelId="{EDF63651-99C9-4984-B9C3-1D5A28950892}" type="parTrans" cxnId="{FF6C98E0-7F4E-4F7E-A008-B33375527A69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5E5B61-C8CB-4274-A4C2-F4CEAB0C0D33}" type="sibTrans" cxnId="{FF6C98E0-7F4E-4F7E-A008-B33375527A6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D4698E-B549-48A0-A9D4-F78AF3178A11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Dispute</a:t>
          </a:r>
        </a:p>
      </dgm:t>
    </dgm:pt>
    <dgm:pt modelId="{C302FAF4-3B5D-4105-B24B-DCAFEA857EC4}" type="parTrans" cxnId="{1E11882A-F336-40DD-95CA-26D48FACDC58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058E9E-7E0F-4FF7-9128-7606229FB3B1}" type="sibTrans" cxnId="{1E11882A-F336-40DD-95CA-26D48FACDC5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A79D14-ADD1-4B5A-85C1-8B7039A61A61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Payment Plan</a:t>
          </a:r>
        </a:p>
      </dgm:t>
    </dgm:pt>
    <dgm:pt modelId="{B5B4D4A2-829E-43DD-BFB5-DF9979C5D952}" type="parTrans" cxnId="{993B7568-8E57-4890-B629-30449B26C2EF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BE4CE3-8BB4-4CFF-BEA6-1C62EE986D6F}" type="sibTrans" cxnId="{993B7568-8E57-4890-B629-30449B26C2E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BA77EC-9820-4E50-9D23-FE973F2FCC51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Waiver</a:t>
          </a:r>
        </a:p>
      </dgm:t>
    </dgm:pt>
    <dgm:pt modelId="{329FC6A4-20E6-4407-AA55-60BBF028E515}" type="parTrans" cxnId="{B12AD3D6-134D-4259-84D7-7C02778ECEA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4A0D30-423F-4437-9EEB-5F875C425D3F}" type="sibTrans" cxnId="{B12AD3D6-134D-4259-84D7-7C02778ECEA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052CB7-8FBF-4D5E-A4BE-33A41AAA561F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Reduced Benefit Offset</a:t>
          </a:r>
        </a:p>
      </dgm:t>
    </dgm:pt>
    <dgm:pt modelId="{A57CE665-2DE4-4A25-841E-5C610E53CEE2}" type="parTrans" cxnId="{EE322003-83BA-455B-A009-423B75BE4EA2}">
      <dgm:prSet/>
      <dgm:spPr/>
      <dgm:t>
        <a:bodyPr/>
        <a:lstStyle/>
        <a:p>
          <a:endParaRPr lang="en-US"/>
        </a:p>
      </dgm:t>
    </dgm:pt>
    <dgm:pt modelId="{798FD979-A1E1-4553-806A-72E90FC5E838}" type="sibTrans" cxnId="{EE322003-83BA-455B-A009-423B75BE4EA2}">
      <dgm:prSet/>
      <dgm:spPr/>
      <dgm:t>
        <a:bodyPr/>
        <a:lstStyle/>
        <a:p>
          <a:endParaRPr lang="en-US"/>
        </a:p>
      </dgm:t>
    </dgm:pt>
    <dgm:pt modelId="{E3A509DF-3032-4274-9CF0-87DB7401B3F5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Compromise</a:t>
          </a:r>
        </a:p>
      </dgm:t>
    </dgm:pt>
    <dgm:pt modelId="{801A6ED2-90D5-4D75-8BEB-21D5607481C5}" type="parTrans" cxnId="{96428197-1C6B-4CD2-8177-9649D8060EAB}">
      <dgm:prSet/>
      <dgm:spPr/>
      <dgm:t>
        <a:bodyPr/>
        <a:lstStyle/>
        <a:p>
          <a:endParaRPr lang="en-US"/>
        </a:p>
      </dgm:t>
    </dgm:pt>
    <dgm:pt modelId="{38F309B8-718C-4D59-B5C9-A1E79653779D}" type="sibTrans" cxnId="{96428197-1C6B-4CD2-8177-9649D8060EAB}">
      <dgm:prSet/>
      <dgm:spPr/>
      <dgm:t>
        <a:bodyPr/>
        <a:lstStyle/>
        <a:p>
          <a:endParaRPr lang="en-US"/>
        </a:p>
      </dgm:t>
    </dgm:pt>
    <dgm:pt modelId="{007A9217-9E2D-4CCA-AE2B-467A89B3F89E}" type="pres">
      <dgm:prSet presAssocID="{8539C8D1-4B23-445C-8A36-F6740D7662C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652B255-7E3C-4462-A77F-E6FD61E3B852}" type="pres">
      <dgm:prSet presAssocID="{DF5A8240-7392-45F6-BE57-4910D76F9152}" presName="singleCycle" presStyleCnt="0"/>
      <dgm:spPr/>
    </dgm:pt>
    <dgm:pt modelId="{64758BC4-D5CB-412E-B1B4-2A2EED86E3B9}" type="pres">
      <dgm:prSet presAssocID="{DF5A8240-7392-45F6-BE57-4910D76F9152}" presName="singleCenter" presStyleLbl="node1" presStyleIdx="0" presStyleCnt="7">
        <dgm:presLayoutVars>
          <dgm:chMax val="7"/>
          <dgm:chPref val="7"/>
        </dgm:presLayoutVars>
      </dgm:prSet>
      <dgm:spPr/>
    </dgm:pt>
    <dgm:pt modelId="{4D550E3A-06A1-45B2-8437-EF765EE21A1C}" type="pres">
      <dgm:prSet presAssocID="{EDF63651-99C9-4984-B9C3-1D5A28950892}" presName="Name56" presStyleLbl="parChTrans1D2" presStyleIdx="0" presStyleCnt="6"/>
      <dgm:spPr/>
    </dgm:pt>
    <dgm:pt modelId="{3C9CE046-B286-4C3C-BE33-CFDC03154AFF}" type="pres">
      <dgm:prSet presAssocID="{F9A6353F-52FE-4CDE-A0A3-E3849192FA60}" presName="text0" presStyleLbl="node1" presStyleIdx="1" presStyleCnt="7">
        <dgm:presLayoutVars>
          <dgm:bulletEnabled val="1"/>
        </dgm:presLayoutVars>
      </dgm:prSet>
      <dgm:spPr/>
    </dgm:pt>
    <dgm:pt modelId="{B59A3067-C322-4712-A801-538C51216BA1}" type="pres">
      <dgm:prSet presAssocID="{A57CE665-2DE4-4A25-841E-5C610E53CEE2}" presName="Name56" presStyleLbl="parChTrans1D2" presStyleIdx="1" presStyleCnt="6"/>
      <dgm:spPr/>
    </dgm:pt>
    <dgm:pt modelId="{D8D36C97-821A-4048-A5E2-467C08D0FB14}" type="pres">
      <dgm:prSet presAssocID="{93052CB7-8FBF-4D5E-A4BE-33A41AAA561F}" presName="text0" presStyleLbl="node1" presStyleIdx="2" presStyleCnt="7" custScaleX="138260">
        <dgm:presLayoutVars>
          <dgm:bulletEnabled val="1"/>
        </dgm:presLayoutVars>
      </dgm:prSet>
      <dgm:spPr/>
    </dgm:pt>
    <dgm:pt modelId="{4BD50802-71F4-4A39-B5F2-26CE9F1F826A}" type="pres">
      <dgm:prSet presAssocID="{B5B4D4A2-829E-43DD-BFB5-DF9979C5D952}" presName="Name56" presStyleLbl="parChTrans1D2" presStyleIdx="2" presStyleCnt="6"/>
      <dgm:spPr/>
    </dgm:pt>
    <dgm:pt modelId="{BE3E3F1B-F561-47F7-A59A-CADAC9AE44CD}" type="pres">
      <dgm:prSet presAssocID="{70A79D14-ADD1-4B5A-85C1-8B7039A61A61}" presName="text0" presStyleLbl="node1" presStyleIdx="3" presStyleCnt="7" custScaleX="160460">
        <dgm:presLayoutVars>
          <dgm:bulletEnabled val="1"/>
        </dgm:presLayoutVars>
      </dgm:prSet>
      <dgm:spPr/>
    </dgm:pt>
    <dgm:pt modelId="{3CBF3DB9-378C-46C2-B57D-27A3F2193DD4}" type="pres">
      <dgm:prSet presAssocID="{801A6ED2-90D5-4D75-8BEB-21D5607481C5}" presName="Name56" presStyleLbl="parChTrans1D2" presStyleIdx="3" presStyleCnt="6"/>
      <dgm:spPr/>
    </dgm:pt>
    <dgm:pt modelId="{07F28AB0-6E1C-4935-A275-970BE82EB576}" type="pres">
      <dgm:prSet presAssocID="{E3A509DF-3032-4274-9CF0-87DB7401B3F5}" presName="text0" presStyleLbl="node1" presStyleIdx="4" presStyleCnt="7" custScaleX="164585">
        <dgm:presLayoutVars>
          <dgm:bulletEnabled val="1"/>
        </dgm:presLayoutVars>
      </dgm:prSet>
      <dgm:spPr/>
    </dgm:pt>
    <dgm:pt modelId="{371F1B41-5DF8-4232-A862-ED8A4E8AFB46}" type="pres">
      <dgm:prSet presAssocID="{329FC6A4-20E6-4407-AA55-60BBF028E515}" presName="Name56" presStyleLbl="parChTrans1D2" presStyleIdx="4" presStyleCnt="6"/>
      <dgm:spPr/>
    </dgm:pt>
    <dgm:pt modelId="{32D63A57-9B22-4C15-A70C-5AEAA6E82C80}" type="pres">
      <dgm:prSet presAssocID="{63BA77EC-9820-4E50-9D23-FE973F2FCC51}" presName="text0" presStyleLbl="node1" presStyleIdx="5" presStyleCnt="7" custScaleX="114598">
        <dgm:presLayoutVars>
          <dgm:bulletEnabled val="1"/>
        </dgm:presLayoutVars>
      </dgm:prSet>
      <dgm:spPr/>
    </dgm:pt>
    <dgm:pt modelId="{3D9EB9D6-9C68-4943-A42D-B78509BA175B}" type="pres">
      <dgm:prSet presAssocID="{C302FAF4-3B5D-4105-B24B-DCAFEA857EC4}" presName="Name56" presStyleLbl="parChTrans1D2" presStyleIdx="5" presStyleCnt="6"/>
      <dgm:spPr/>
    </dgm:pt>
    <dgm:pt modelId="{105F06E9-8679-4F94-8702-D2F1086A5FA6}" type="pres">
      <dgm:prSet presAssocID="{23D4698E-B549-48A0-A9D4-F78AF3178A11}" presName="text0" presStyleLbl="node1" presStyleIdx="6" presStyleCnt="7">
        <dgm:presLayoutVars>
          <dgm:bulletEnabled val="1"/>
        </dgm:presLayoutVars>
      </dgm:prSet>
      <dgm:spPr/>
    </dgm:pt>
  </dgm:ptLst>
  <dgm:cxnLst>
    <dgm:cxn modelId="{EE322003-83BA-455B-A009-423B75BE4EA2}" srcId="{DF5A8240-7392-45F6-BE57-4910D76F9152}" destId="{93052CB7-8FBF-4D5E-A4BE-33A41AAA561F}" srcOrd="1" destOrd="0" parTransId="{A57CE665-2DE4-4A25-841E-5C610E53CEE2}" sibTransId="{798FD979-A1E1-4553-806A-72E90FC5E838}"/>
    <dgm:cxn modelId="{B3B9E507-57E5-4556-AA04-29FEF895A501}" type="presOf" srcId="{8539C8D1-4B23-445C-8A36-F6740D7662CA}" destId="{007A9217-9E2D-4CCA-AE2B-467A89B3F89E}" srcOrd="0" destOrd="0" presId="urn:microsoft.com/office/officeart/2008/layout/RadialCluster"/>
    <dgm:cxn modelId="{B7864713-9494-4F58-9E77-11F8B9605E99}" type="presOf" srcId="{801A6ED2-90D5-4D75-8BEB-21D5607481C5}" destId="{3CBF3DB9-378C-46C2-B57D-27A3F2193DD4}" srcOrd="0" destOrd="0" presId="urn:microsoft.com/office/officeart/2008/layout/RadialCluster"/>
    <dgm:cxn modelId="{121E2024-F4AB-497B-98D8-11FE58C51D4A}" type="presOf" srcId="{A57CE665-2DE4-4A25-841E-5C610E53CEE2}" destId="{B59A3067-C322-4712-A801-538C51216BA1}" srcOrd="0" destOrd="0" presId="urn:microsoft.com/office/officeart/2008/layout/RadialCluster"/>
    <dgm:cxn modelId="{DA15C028-69E5-4C18-9CCE-4EB17D4332B3}" type="presOf" srcId="{E3A509DF-3032-4274-9CF0-87DB7401B3F5}" destId="{07F28AB0-6E1C-4935-A275-970BE82EB576}" srcOrd="0" destOrd="0" presId="urn:microsoft.com/office/officeart/2008/layout/RadialCluster"/>
    <dgm:cxn modelId="{1E11882A-F336-40DD-95CA-26D48FACDC58}" srcId="{DF5A8240-7392-45F6-BE57-4910D76F9152}" destId="{23D4698E-B549-48A0-A9D4-F78AF3178A11}" srcOrd="5" destOrd="0" parTransId="{C302FAF4-3B5D-4105-B24B-DCAFEA857EC4}" sibTransId="{BF058E9E-7E0F-4FF7-9128-7606229FB3B1}"/>
    <dgm:cxn modelId="{9A593C36-7D76-4310-8C5B-ACE63EE7E983}" type="presOf" srcId="{93052CB7-8FBF-4D5E-A4BE-33A41AAA561F}" destId="{D8D36C97-821A-4048-A5E2-467C08D0FB14}" srcOrd="0" destOrd="0" presId="urn:microsoft.com/office/officeart/2008/layout/RadialCluster"/>
    <dgm:cxn modelId="{C311213C-94D3-417B-8E5F-73DA3ADB1EFF}" srcId="{8539C8D1-4B23-445C-8A36-F6740D7662CA}" destId="{DF5A8240-7392-45F6-BE57-4910D76F9152}" srcOrd="0" destOrd="0" parTransId="{833B0B9A-90C0-4D36-A9EA-3DB3642DE8A7}" sibTransId="{F81B6A98-EE39-41AB-9CD5-56E685A26AF6}"/>
    <dgm:cxn modelId="{2FD19F5C-9D79-49D5-B5E3-5B16F834CD19}" type="presOf" srcId="{63BA77EC-9820-4E50-9D23-FE973F2FCC51}" destId="{32D63A57-9B22-4C15-A70C-5AEAA6E82C80}" srcOrd="0" destOrd="0" presId="urn:microsoft.com/office/officeart/2008/layout/RadialCluster"/>
    <dgm:cxn modelId="{993B7568-8E57-4890-B629-30449B26C2EF}" srcId="{DF5A8240-7392-45F6-BE57-4910D76F9152}" destId="{70A79D14-ADD1-4B5A-85C1-8B7039A61A61}" srcOrd="2" destOrd="0" parTransId="{B5B4D4A2-829E-43DD-BFB5-DF9979C5D952}" sibTransId="{CDBE4CE3-8BB4-4CFF-BEA6-1C62EE986D6F}"/>
    <dgm:cxn modelId="{ABA30774-22BC-4DEC-BDE0-2B93A53BAA38}" type="presOf" srcId="{F9A6353F-52FE-4CDE-A0A3-E3849192FA60}" destId="{3C9CE046-B286-4C3C-BE33-CFDC03154AFF}" srcOrd="0" destOrd="0" presId="urn:microsoft.com/office/officeart/2008/layout/RadialCluster"/>
    <dgm:cxn modelId="{8922EF88-5F2D-4868-A4C5-B8A41FC1B7F7}" type="presOf" srcId="{B5B4D4A2-829E-43DD-BFB5-DF9979C5D952}" destId="{4BD50802-71F4-4A39-B5F2-26CE9F1F826A}" srcOrd="0" destOrd="0" presId="urn:microsoft.com/office/officeart/2008/layout/RadialCluster"/>
    <dgm:cxn modelId="{7753468D-AE2A-41A9-A990-DF6150C674A2}" type="presOf" srcId="{329FC6A4-20E6-4407-AA55-60BBF028E515}" destId="{371F1B41-5DF8-4232-A862-ED8A4E8AFB46}" srcOrd="0" destOrd="0" presId="urn:microsoft.com/office/officeart/2008/layout/RadialCluster"/>
    <dgm:cxn modelId="{A2330D93-3D49-4EB3-AEAF-E937AB1A7218}" type="presOf" srcId="{C302FAF4-3B5D-4105-B24B-DCAFEA857EC4}" destId="{3D9EB9D6-9C68-4943-A42D-B78509BA175B}" srcOrd="0" destOrd="0" presId="urn:microsoft.com/office/officeart/2008/layout/RadialCluster"/>
    <dgm:cxn modelId="{96428197-1C6B-4CD2-8177-9649D8060EAB}" srcId="{DF5A8240-7392-45F6-BE57-4910D76F9152}" destId="{E3A509DF-3032-4274-9CF0-87DB7401B3F5}" srcOrd="3" destOrd="0" parTransId="{801A6ED2-90D5-4D75-8BEB-21D5607481C5}" sibTransId="{38F309B8-718C-4D59-B5C9-A1E79653779D}"/>
    <dgm:cxn modelId="{992544A1-8A74-4C05-AB5F-57CAA7133D88}" type="presOf" srcId="{EDF63651-99C9-4984-B9C3-1D5A28950892}" destId="{4D550E3A-06A1-45B2-8437-EF765EE21A1C}" srcOrd="0" destOrd="0" presId="urn:microsoft.com/office/officeart/2008/layout/RadialCluster"/>
    <dgm:cxn modelId="{B12AD3D6-134D-4259-84D7-7C02778ECEA7}" srcId="{DF5A8240-7392-45F6-BE57-4910D76F9152}" destId="{63BA77EC-9820-4E50-9D23-FE973F2FCC51}" srcOrd="4" destOrd="0" parTransId="{329FC6A4-20E6-4407-AA55-60BBF028E515}" sibTransId="{FA4A0D30-423F-4437-9EEB-5F875C425D3F}"/>
    <dgm:cxn modelId="{AA74A0DE-5D36-4153-9D69-DA755127DF84}" type="presOf" srcId="{70A79D14-ADD1-4B5A-85C1-8B7039A61A61}" destId="{BE3E3F1B-F561-47F7-A59A-CADAC9AE44CD}" srcOrd="0" destOrd="0" presId="urn:microsoft.com/office/officeart/2008/layout/RadialCluster"/>
    <dgm:cxn modelId="{FF6C98E0-7F4E-4F7E-A008-B33375527A69}" srcId="{DF5A8240-7392-45F6-BE57-4910D76F9152}" destId="{F9A6353F-52FE-4CDE-A0A3-E3849192FA60}" srcOrd="0" destOrd="0" parTransId="{EDF63651-99C9-4984-B9C3-1D5A28950892}" sibTransId="{6B5E5B61-C8CB-4274-A4C2-F4CEAB0C0D33}"/>
    <dgm:cxn modelId="{F2905AEC-912B-421F-A8C4-C9513CA7361B}" type="presOf" srcId="{23D4698E-B549-48A0-A9D4-F78AF3178A11}" destId="{105F06E9-8679-4F94-8702-D2F1086A5FA6}" srcOrd="0" destOrd="0" presId="urn:microsoft.com/office/officeart/2008/layout/RadialCluster"/>
    <dgm:cxn modelId="{4EB902EE-0D4E-4BA7-8B85-DCE4C84ABEED}" type="presOf" srcId="{DF5A8240-7392-45F6-BE57-4910D76F9152}" destId="{64758BC4-D5CB-412E-B1B4-2A2EED86E3B9}" srcOrd="0" destOrd="0" presId="urn:microsoft.com/office/officeart/2008/layout/RadialCluster"/>
    <dgm:cxn modelId="{6702C5C7-917F-4FBF-8E42-1F323C6C8DB0}" type="presParOf" srcId="{007A9217-9E2D-4CCA-AE2B-467A89B3F89E}" destId="{4652B255-7E3C-4462-A77F-E6FD61E3B852}" srcOrd="0" destOrd="0" presId="urn:microsoft.com/office/officeart/2008/layout/RadialCluster"/>
    <dgm:cxn modelId="{706C6F3E-03FC-4F3B-BBE4-B52DF6ADD259}" type="presParOf" srcId="{4652B255-7E3C-4462-A77F-E6FD61E3B852}" destId="{64758BC4-D5CB-412E-B1B4-2A2EED86E3B9}" srcOrd="0" destOrd="0" presId="urn:microsoft.com/office/officeart/2008/layout/RadialCluster"/>
    <dgm:cxn modelId="{B7373143-DE5C-435F-B9CE-E242D807CD07}" type="presParOf" srcId="{4652B255-7E3C-4462-A77F-E6FD61E3B852}" destId="{4D550E3A-06A1-45B2-8437-EF765EE21A1C}" srcOrd="1" destOrd="0" presId="urn:microsoft.com/office/officeart/2008/layout/RadialCluster"/>
    <dgm:cxn modelId="{BBA62802-3E6A-42D6-A609-E9D0A0367067}" type="presParOf" srcId="{4652B255-7E3C-4462-A77F-E6FD61E3B852}" destId="{3C9CE046-B286-4C3C-BE33-CFDC03154AFF}" srcOrd="2" destOrd="0" presId="urn:microsoft.com/office/officeart/2008/layout/RadialCluster"/>
    <dgm:cxn modelId="{6B350E1E-89B8-401C-AED6-E41EBFDE994C}" type="presParOf" srcId="{4652B255-7E3C-4462-A77F-E6FD61E3B852}" destId="{B59A3067-C322-4712-A801-538C51216BA1}" srcOrd="3" destOrd="0" presId="urn:microsoft.com/office/officeart/2008/layout/RadialCluster"/>
    <dgm:cxn modelId="{41C0332A-F4D2-4674-B5B0-837696C2E0BC}" type="presParOf" srcId="{4652B255-7E3C-4462-A77F-E6FD61E3B852}" destId="{D8D36C97-821A-4048-A5E2-467C08D0FB14}" srcOrd="4" destOrd="0" presId="urn:microsoft.com/office/officeart/2008/layout/RadialCluster"/>
    <dgm:cxn modelId="{9FE2B729-5985-4256-8C45-FF2DCFDF5F46}" type="presParOf" srcId="{4652B255-7E3C-4462-A77F-E6FD61E3B852}" destId="{4BD50802-71F4-4A39-B5F2-26CE9F1F826A}" srcOrd="5" destOrd="0" presId="urn:microsoft.com/office/officeart/2008/layout/RadialCluster"/>
    <dgm:cxn modelId="{81E3B938-3F32-4756-A8DA-F036AA452F91}" type="presParOf" srcId="{4652B255-7E3C-4462-A77F-E6FD61E3B852}" destId="{BE3E3F1B-F561-47F7-A59A-CADAC9AE44CD}" srcOrd="6" destOrd="0" presId="urn:microsoft.com/office/officeart/2008/layout/RadialCluster"/>
    <dgm:cxn modelId="{7EBA28E0-58F2-4402-AE75-608C3F607810}" type="presParOf" srcId="{4652B255-7E3C-4462-A77F-E6FD61E3B852}" destId="{3CBF3DB9-378C-46C2-B57D-27A3F2193DD4}" srcOrd="7" destOrd="0" presId="urn:microsoft.com/office/officeart/2008/layout/RadialCluster"/>
    <dgm:cxn modelId="{7167F100-AB2E-479C-BDBF-EAA2E6AC1CD9}" type="presParOf" srcId="{4652B255-7E3C-4462-A77F-E6FD61E3B852}" destId="{07F28AB0-6E1C-4935-A275-970BE82EB576}" srcOrd="8" destOrd="0" presId="urn:microsoft.com/office/officeart/2008/layout/RadialCluster"/>
    <dgm:cxn modelId="{87EB9688-9615-4FA5-8BD4-634C1A5C5258}" type="presParOf" srcId="{4652B255-7E3C-4462-A77F-E6FD61E3B852}" destId="{371F1B41-5DF8-4232-A862-ED8A4E8AFB46}" srcOrd="9" destOrd="0" presId="urn:microsoft.com/office/officeart/2008/layout/RadialCluster"/>
    <dgm:cxn modelId="{FC521301-FC14-452A-9458-2FE3BEB89CDD}" type="presParOf" srcId="{4652B255-7E3C-4462-A77F-E6FD61E3B852}" destId="{32D63A57-9B22-4C15-A70C-5AEAA6E82C80}" srcOrd="10" destOrd="0" presId="urn:microsoft.com/office/officeart/2008/layout/RadialCluster"/>
    <dgm:cxn modelId="{8147DB34-ED89-41E4-8D42-37C3142C381F}" type="presParOf" srcId="{4652B255-7E3C-4462-A77F-E6FD61E3B852}" destId="{3D9EB9D6-9C68-4943-A42D-B78509BA175B}" srcOrd="11" destOrd="0" presId="urn:microsoft.com/office/officeart/2008/layout/RadialCluster"/>
    <dgm:cxn modelId="{211CBB3F-EE8F-432E-9E21-D7CAEEAA9035}" type="presParOf" srcId="{4652B255-7E3C-4462-A77F-E6FD61E3B852}" destId="{105F06E9-8679-4F94-8702-D2F1086A5FA6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399469-4DA4-4234-AD43-579629062EE2}" type="doc">
      <dgm:prSet loTypeId="urn:microsoft.com/office/officeart/2005/8/layout/default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5A49247-30DF-4CF9-B255-82BFA3569470}">
      <dgm:prSet phldrT="[Text]"/>
      <dgm:spPr/>
      <dgm:t>
        <a:bodyPr/>
        <a:lstStyle/>
        <a:p>
          <a:pPr algn="l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Treasury Offset Program (TOP)</a:t>
          </a:r>
        </a:p>
      </dgm:t>
    </dgm:pt>
    <dgm:pt modelId="{9F3A9625-564C-4049-9DA4-243305FE830D}" type="parTrans" cxnId="{F1583E6A-72EA-4D1C-9A1A-1B6095BFBBAB}">
      <dgm:prSet/>
      <dgm:spPr/>
      <dgm:t>
        <a:bodyPr/>
        <a:lstStyle/>
        <a:p>
          <a:endParaRPr lang="en-US"/>
        </a:p>
      </dgm:t>
    </dgm:pt>
    <dgm:pt modelId="{ECD7BCF5-F026-44BA-97AC-AAFBA8977925}" type="sibTrans" cxnId="{F1583E6A-72EA-4D1C-9A1A-1B6095BFBBAB}">
      <dgm:prSet/>
      <dgm:spPr/>
      <dgm:t>
        <a:bodyPr/>
        <a:lstStyle/>
        <a:p>
          <a:endParaRPr lang="en-US"/>
        </a:p>
      </dgm:t>
    </dgm:pt>
    <dgm:pt modelId="{89E2BED0-F47F-4361-9D79-721AC98F210A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Cross-Servicing (CS)</a:t>
          </a:r>
        </a:p>
      </dgm:t>
    </dgm:pt>
    <dgm:pt modelId="{65A8D7C9-225C-43A2-9A54-5DF4E8AC0059}" type="parTrans" cxnId="{99637A03-2A5B-4AD6-83CC-C2A9582FE749}">
      <dgm:prSet/>
      <dgm:spPr/>
      <dgm:t>
        <a:bodyPr/>
        <a:lstStyle/>
        <a:p>
          <a:endParaRPr lang="en-US"/>
        </a:p>
      </dgm:t>
    </dgm:pt>
    <dgm:pt modelId="{D2416BB0-D8EF-40CB-AE53-230CB57E3B6A}" type="sibTrans" cxnId="{99637A03-2A5B-4AD6-83CC-C2A9582FE749}">
      <dgm:prSet/>
      <dgm:spPr/>
      <dgm:t>
        <a:bodyPr/>
        <a:lstStyle/>
        <a:p>
          <a:endParaRPr lang="en-US"/>
        </a:p>
      </dgm:t>
    </dgm:pt>
    <dgm:pt modelId="{5E2F7B3B-3A54-4C7B-BB8A-6C50EE2D1B2A}">
      <dgm:prSet phldrT="[Text]"/>
      <dgm:spPr/>
      <dgm:t>
        <a:bodyPr/>
        <a:lstStyle/>
        <a:p>
          <a:pPr algn="l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Federal grants</a:t>
          </a:r>
        </a:p>
      </dgm:t>
    </dgm:pt>
    <dgm:pt modelId="{9D7D087A-8F97-4582-AD16-80570E95FA18}" type="parTrans" cxnId="{F989C1FC-EB59-46C7-A0A6-894F69168550}">
      <dgm:prSet/>
      <dgm:spPr/>
      <dgm:t>
        <a:bodyPr/>
        <a:lstStyle/>
        <a:p>
          <a:endParaRPr lang="en-US"/>
        </a:p>
      </dgm:t>
    </dgm:pt>
    <dgm:pt modelId="{31A9ABF6-2131-41BF-BFA4-347BC72C2C33}" type="sibTrans" cxnId="{F989C1FC-EB59-46C7-A0A6-894F69168550}">
      <dgm:prSet/>
      <dgm:spPr/>
      <dgm:t>
        <a:bodyPr/>
        <a:lstStyle/>
        <a:p>
          <a:endParaRPr lang="en-US"/>
        </a:p>
      </dgm:t>
    </dgm:pt>
    <dgm:pt modelId="{8047DBBE-7DCC-46EA-8888-7722F9552D34}">
      <dgm:prSet phldrT="[Text]"/>
      <dgm:spPr/>
      <dgm:t>
        <a:bodyPr/>
        <a:lstStyle/>
        <a:p>
          <a:pPr algn="l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Social Security</a:t>
          </a:r>
        </a:p>
      </dgm:t>
    </dgm:pt>
    <dgm:pt modelId="{0AB0473B-E8ED-45E5-B711-DF69800017DC}" type="parTrans" cxnId="{492D5D62-E130-4394-97C7-4AC499F0A0B6}">
      <dgm:prSet/>
      <dgm:spPr/>
      <dgm:t>
        <a:bodyPr/>
        <a:lstStyle/>
        <a:p>
          <a:endParaRPr lang="en-US"/>
        </a:p>
      </dgm:t>
    </dgm:pt>
    <dgm:pt modelId="{9F017E09-D473-4F86-ABBD-202DCCB3ADD5}" type="sibTrans" cxnId="{492D5D62-E130-4394-97C7-4AC499F0A0B6}">
      <dgm:prSet/>
      <dgm:spPr/>
      <dgm:t>
        <a:bodyPr/>
        <a:lstStyle/>
        <a:p>
          <a:endParaRPr lang="en-US"/>
        </a:p>
      </dgm:t>
    </dgm:pt>
    <dgm:pt modelId="{E5737872-1A5F-447C-B87C-A84368E028C1}">
      <dgm:prSet phldrT="[Text]"/>
      <dgm:spPr/>
      <dgm:t>
        <a:bodyPr/>
        <a:lstStyle/>
        <a:p>
          <a:pPr algn="l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Civilian pay</a:t>
          </a:r>
        </a:p>
      </dgm:t>
    </dgm:pt>
    <dgm:pt modelId="{3202A0C2-89DD-4D56-972F-CBCE612894F8}" type="parTrans" cxnId="{F0A18B99-F517-48BF-BACB-DFB017D057AE}">
      <dgm:prSet/>
      <dgm:spPr/>
      <dgm:t>
        <a:bodyPr/>
        <a:lstStyle/>
        <a:p>
          <a:endParaRPr lang="en-US"/>
        </a:p>
      </dgm:t>
    </dgm:pt>
    <dgm:pt modelId="{5BAEE20C-087A-4195-ADD4-F8E4A838E49A}" type="sibTrans" cxnId="{F0A18B99-F517-48BF-BACB-DFB017D057AE}">
      <dgm:prSet/>
      <dgm:spPr/>
      <dgm:t>
        <a:bodyPr/>
        <a:lstStyle/>
        <a:p>
          <a:endParaRPr lang="en-US"/>
        </a:p>
      </dgm:t>
    </dgm:pt>
    <dgm:pt modelId="{6EAF9E3D-5978-4783-94A4-7AD53741A3FB}">
      <dgm:prSet phldrT="[Text]"/>
      <dgm:spPr/>
      <dgm:t>
        <a:bodyPr/>
        <a:lstStyle/>
        <a:p>
          <a:pPr algn="l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Military retirement</a:t>
          </a:r>
        </a:p>
      </dgm:t>
    </dgm:pt>
    <dgm:pt modelId="{3B0C9FE2-D5E7-4824-9F0A-909EB91899B5}" type="parTrans" cxnId="{33F8D9AB-704A-4E5B-8EB0-EC7C2EB23691}">
      <dgm:prSet/>
      <dgm:spPr/>
      <dgm:t>
        <a:bodyPr/>
        <a:lstStyle/>
        <a:p>
          <a:endParaRPr lang="en-US"/>
        </a:p>
      </dgm:t>
    </dgm:pt>
    <dgm:pt modelId="{4CF1E2EB-42CD-48D1-946D-B19BCAACABFF}" type="sibTrans" cxnId="{33F8D9AB-704A-4E5B-8EB0-EC7C2EB23691}">
      <dgm:prSet/>
      <dgm:spPr/>
      <dgm:t>
        <a:bodyPr/>
        <a:lstStyle/>
        <a:p>
          <a:endParaRPr lang="en-US"/>
        </a:p>
      </dgm:t>
    </dgm:pt>
    <dgm:pt modelId="{D046B526-8ED2-4953-8DB6-BD1A3D6B3FA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Private Collections Agencies (PCA)</a:t>
          </a:r>
        </a:p>
      </dgm:t>
    </dgm:pt>
    <dgm:pt modelId="{6A98C340-B9E8-4EE4-B716-CCA0DBF9CA33}" type="parTrans" cxnId="{A27CEEE1-6209-42E2-B9CC-7994A840DEED}">
      <dgm:prSet/>
      <dgm:spPr/>
      <dgm:t>
        <a:bodyPr/>
        <a:lstStyle/>
        <a:p>
          <a:endParaRPr lang="en-US"/>
        </a:p>
      </dgm:t>
    </dgm:pt>
    <dgm:pt modelId="{D9363285-1C4C-4032-8744-06440E44D1CC}" type="sibTrans" cxnId="{A27CEEE1-6209-42E2-B9CC-7994A840DEED}">
      <dgm:prSet/>
      <dgm:spPr/>
      <dgm:t>
        <a:bodyPr/>
        <a:lstStyle/>
        <a:p>
          <a:endParaRPr lang="en-US"/>
        </a:p>
      </dgm:t>
    </dgm:pt>
    <dgm:pt modelId="{A09E90A9-9F04-4157-9A5B-C0761BD20688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Telephone collections</a:t>
          </a:r>
        </a:p>
      </dgm:t>
    </dgm:pt>
    <dgm:pt modelId="{F1522438-E4D7-41EF-A4BD-74266F001195}" type="parTrans" cxnId="{23CD21F1-6695-44AD-B339-07F610CD7F25}">
      <dgm:prSet/>
      <dgm:spPr/>
      <dgm:t>
        <a:bodyPr/>
        <a:lstStyle/>
        <a:p>
          <a:endParaRPr lang="en-US"/>
        </a:p>
      </dgm:t>
    </dgm:pt>
    <dgm:pt modelId="{43A00D9B-AC16-4713-AD7A-D38A1AED73C8}" type="sibTrans" cxnId="{23CD21F1-6695-44AD-B339-07F610CD7F25}">
      <dgm:prSet/>
      <dgm:spPr/>
      <dgm:t>
        <a:bodyPr/>
        <a:lstStyle/>
        <a:p>
          <a:endParaRPr lang="en-US"/>
        </a:p>
      </dgm:t>
    </dgm:pt>
    <dgm:pt modelId="{6045F58C-BDC8-4EAC-B24A-1CF013617A3D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Administrative Wage Garnishment (AWG)</a:t>
          </a:r>
        </a:p>
      </dgm:t>
    </dgm:pt>
    <dgm:pt modelId="{E0890598-D56D-4CAE-A9EC-06E8E79320D3}" type="parTrans" cxnId="{7B7AED59-28FE-4357-972C-2E6FF84948F3}">
      <dgm:prSet/>
      <dgm:spPr/>
      <dgm:t>
        <a:bodyPr/>
        <a:lstStyle/>
        <a:p>
          <a:endParaRPr lang="en-US"/>
        </a:p>
      </dgm:t>
    </dgm:pt>
    <dgm:pt modelId="{F67B6BFE-0DFC-4CD7-93F2-9DB2A15CD7C0}" type="sibTrans" cxnId="{7B7AED59-28FE-4357-972C-2E6FF84948F3}">
      <dgm:prSet/>
      <dgm:spPr/>
      <dgm:t>
        <a:bodyPr/>
        <a:lstStyle/>
        <a:p>
          <a:endParaRPr lang="en-US"/>
        </a:p>
      </dgm:t>
    </dgm:pt>
    <dgm:pt modelId="{09500ED1-E5DB-4D79-A6A0-5471B01184CF}" type="pres">
      <dgm:prSet presAssocID="{57399469-4DA4-4234-AD43-579629062EE2}" presName="diagram" presStyleCnt="0">
        <dgm:presLayoutVars>
          <dgm:dir/>
          <dgm:resizeHandles val="exact"/>
        </dgm:presLayoutVars>
      </dgm:prSet>
      <dgm:spPr/>
    </dgm:pt>
    <dgm:pt modelId="{978304BB-6787-4140-B29A-7ED472CFBB54}" type="pres">
      <dgm:prSet presAssocID="{55A49247-30DF-4CF9-B255-82BFA3569470}" presName="node" presStyleLbl="node1" presStyleIdx="0" presStyleCnt="2" custScaleX="195420">
        <dgm:presLayoutVars>
          <dgm:bulletEnabled val="1"/>
        </dgm:presLayoutVars>
      </dgm:prSet>
      <dgm:spPr/>
    </dgm:pt>
    <dgm:pt modelId="{416EBE6D-E5FB-431E-AA51-B9463A0514F1}" type="pres">
      <dgm:prSet presAssocID="{ECD7BCF5-F026-44BA-97AC-AAFBA8977925}" presName="sibTrans" presStyleCnt="0"/>
      <dgm:spPr/>
    </dgm:pt>
    <dgm:pt modelId="{FEBED549-D138-4A33-A398-EE84564C400C}" type="pres">
      <dgm:prSet presAssocID="{89E2BED0-F47F-4361-9D79-721AC98F210A}" presName="node" presStyleLbl="node1" presStyleIdx="1" presStyleCnt="2" custScaleX="195048">
        <dgm:presLayoutVars>
          <dgm:bulletEnabled val="1"/>
        </dgm:presLayoutVars>
      </dgm:prSet>
      <dgm:spPr/>
    </dgm:pt>
  </dgm:ptLst>
  <dgm:cxnLst>
    <dgm:cxn modelId="{F04D2C01-F0B6-4BE8-9F99-37B153A9052B}" type="presOf" srcId="{A09E90A9-9F04-4157-9A5B-C0761BD20688}" destId="{FEBED549-D138-4A33-A398-EE84564C400C}" srcOrd="0" destOrd="2" presId="urn:microsoft.com/office/officeart/2005/8/layout/default"/>
    <dgm:cxn modelId="{99637A03-2A5B-4AD6-83CC-C2A9582FE749}" srcId="{57399469-4DA4-4234-AD43-579629062EE2}" destId="{89E2BED0-F47F-4361-9D79-721AC98F210A}" srcOrd="1" destOrd="0" parTransId="{65A8D7C9-225C-43A2-9A54-5DF4E8AC0059}" sibTransId="{D2416BB0-D8EF-40CB-AE53-230CB57E3B6A}"/>
    <dgm:cxn modelId="{13742D16-A68F-48C1-B561-B11FF71222C6}" type="presOf" srcId="{6EAF9E3D-5978-4783-94A4-7AD53741A3FB}" destId="{978304BB-6787-4140-B29A-7ED472CFBB54}" srcOrd="0" destOrd="4" presId="urn:microsoft.com/office/officeart/2005/8/layout/default"/>
    <dgm:cxn modelId="{283D7B1F-4BCC-4F8B-B47A-287C68A4407D}" type="presOf" srcId="{E5737872-1A5F-447C-B87C-A84368E028C1}" destId="{978304BB-6787-4140-B29A-7ED472CFBB54}" srcOrd="0" destOrd="3" presId="urn:microsoft.com/office/officeart/2005/8/layout/default"/>
    <dgm:cxn modelId="{A4BBC321-A380-4FD9-8584-0D695EC240A8}" type="presOf" srcId="{5E2F7B3B-3A54-4C7B-BB8A-6C50EE2D1B2A}" destId="{978304BB-6787-4140-B29A-7ED472CFBB54}" srcOrd="0" destOrd="1" presId="urn:microsoft.com/office/officeart/2005/8/layout/default"/>
    <dgm:cxn modelId="{492D5D62-E130-4394-97C7-4AC499F0A0B6}" srcId="{55A49247-30DF-4CF9-B255-82BFA3569470}" destId="{8047DBBE-7DCC-46EA-8888-7722F9552D34}" srcOrd="1" destOrd="0" parTransId="{0AB0473B-E8ED-45E5-B711-DF69800017DC}" sibTransId="{9F017E09-D473-4F86-ABBD-202DCCB3ADD5}"/>
    <dgm:cxn modelId="{54AE8246-459D-440D-A53D-1A852C2F3D77}" type="presOf" srcId="{D046B526-8ED2-4953-8DB6-BD1A3D6B3FAE}" destId="{FEBED549-D138-4A33-A398-EE84564C400C}" srcOrd="0" destOrd="1" presId="urn:microsoft.com/office/officeart/2005/8/layout/default"/>
    <dgm:cxn modelId="{F1583E6A-72EA-4D1C-9A1A-1B6095BFBBAB}" srcId="{57399469-4DA4-4234-AD43-579629062EE2}" destId="{55A49247-30DF-4CF9-B255-82BFA3569470}" srcOrd="0" destOrd="0" parTransId="{9F3A9625-564C-4049-9DA4-243305FE830D}" sibTransId="{ECD7BCF5-F026-44BA-97AC-AAFBA8977925}"/>
    <dgm:cxn modelId="{34D13E76-213F-4393-9080-89C9F70228B7}" type="presOf" srcId="{6045F58C-BDC8-4EAC-B24A-1CF013617A3D}" destId="{FEBED549-D138-4A33-A398-EE84564C400C}" srcOrd="0" destOrd="3" presId="urn:microsoft.com/office/officeart/2005/8/layout/default"/>
    <dgm:cxn modelId="{2D5D9356-373D-4359-88C1-0F7974B34460}" type="presOf" srcId="{89E2BED0-F47F-4361-9D79-721AC98F210A}" destId="{FEBED549-D138-4A33-A398-EE84564C400C}" srcOrd="0" destOrd="0" presId="urn:microsoft.com/office/officeart/2005/8/layout/default"/>
    <dgm:cxn modelId="{7B7AED59-28FE-4357-972C-2E6FF84948F3}" srcId="{89E2BED0-F47F-4361-9D79-721AC98F210A}" destId="{6045F58C-BDC8-4EAC-B24A-1CF013617A3D}" srcOrd="2" destOrd="0" parTransId="{E0890598-D56D-4CAE-A9EC-06E8E79320D3}" sibTransId="{F67B6BFE-0DFC-4CD7-93F2-9DB2A15CD7C0}"/>
    <dgm:cxn modelId="{A8D8017B-E720-4736-B05F-C8CF9E06A3A6}" type="presOf" srcId="{8047DBBE-7DCC-46EA-8888-7722F9552D34}" destId="{978304BB-6787-4140-B29A-7ED472CFBB54}" srcOrd="0" destOrd="2" presId="urn:microsoft.com/office/officeart/2005/8/layout/default"/>
    <dgm:cxn modelId="{A872F08C-D0DC-4FB4-8273-40CEE3D732EE}" type="presOf" srcId="{55A49247-30DF-4CF9-B255-82BFA3569470}" destId="{978304BB-6787-4140-B29A-7ED472CFBB54}" srcOrd="0" destOrd="0" presId="urn:microsoft.com/office/officeart/2005/8/layout/default"/>
    <dgm:cxn modelId="{F0A18B99-F517-48BF-BACB-DFB017D057AE}" srcId="{55A49247-30DF-4CF9-B255-82BFA3569470}" destId="{E5737872-1A5F-447C-B87C-A84368E028C1}" srcOrd="2" destOrd="0" parTransId="{3202A0C2-89DD-4D56-972F-CBCE612894F8}" sibTransId="{5BAEE20C-087A-4195-ADD4-F8E4A838E49A}"/>
    <dgm:cxn modelId="{33F8D9AB-704A-4E5B-8EB0-EC7C2EB23691}" srcId="{55A49247-30DF-4CF9-B255-82BFA3569470}" destId="{6EAF9E3D-5978-4783-94A4-7AD53741A3FB}" srcOrd="3" destOrd="0" parTransId="{3B0C9FE2-D5E7-4824-9F0A-909EB91899B5}" sibTransId="{4CF1E2EB-42CD-48D1-946D-B19BCAACABFF}"/>
    <dgm:cxn modelId="{2B579DC3-2A0C-4913-B8F5-8ABC8074B698}" type="presOf" srcId="{57399469-4DA4-4234-AD43-579629062EE2}" destId="{09500ED1-E5DB-4D79-A6A0-5471B01184CF}" srcOrd="0" destOrd="0" presId="urn:microsoft.com/office/officeart/2005/8/layout/default"/>
    <dgm:cxn modelId="{A27CEEE1-6209-42E2-B9CC-7994A840DEED}" srcId="{89E2BED0-F47F-4361-9D79-721AC98F210A}" destId="{D046B526-8ED2-4953-8DB6-BD1A3D6B3FAE}" srcOrd="0" destOrd="0" parTransId="{6A98C340-B9E8-4EE4-B716-CCA0DBF9CA33}" sibTransId="{D9363285-1C4C-4032-8744-06440E44D1CC}"/>
    <dgm:cxn modelId="{23CD21F1-6695-44AD-B339-07F610CD7F25}" srcId="{89E2BED0-F47F-4361-9D79-721AC98F210A}" destId="{A09E90A9-9F04-4157-9A5B-C0761BD20688}" srcOrd="1" destOrd="0" parTransId="{F1522438-E4D7-41EF-A4BD-74266F001195}" sibTransId="{43A00D9B-AC16-4713-AD7A-D38A1AED73C8}"/>
    <dgm:cxn modelId="{F989C1FC-EB59-46C7-A0A6-894F69168550}" srcId="{55A49247-30DF-4CF9-B255-82BFA3569470}" destId="{5E2F7B3B-3A54-4C7B-BB8A-6C50EE2D1B2A}" srcOrd="0" destOrd="0" parTransId="{9D7D087A-8F97-4582-AD16-80570E95FA18}" sibTransId="{31A9ABF6-2131-41BF-BFA4-347BC72C2C33}"/>
    <dgm:cxn modelId="{A70793DF-0DEA-4DBC-94E3-E2A4A92663BC}" type="presParOf" srcId="{09500ED1-E5DB-4D79-A6A0-5471B01184CF}" destId="{978304BB-6787-4140-B29A-7ED472CFBB54}" srcOrd="0" destOrd="0" presId="urn:microsoft.com/office/officeart/2005/8/layout/default"/>
    <dgm:cxn modelId="{778067D8-0190-461D-A7C0-052411B9D6C6}" type="presParOf" srcId="{09500ED1-E5DB-4D79-A6A0-5471B01184CF}" destId="{416EBE6D-E5FB-431E-AA51-B9463A0514F1}" srcOrd="1" destOrd="0" presId="urn:microsoft.com/office/officeart/2005/8/layout/default"/>
    <dgm:cxn modelId="{A1674136-5F39-4A13-A1F1-F30FB04E76C8}" type="presParOf" srcId="{09500ED1-E5DB-4D79-A6A0-5471B01184CF}" destId="{FEBED549-D138-4A33-A398-EE84564C400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EFC32-46C0-4426-A813-9A268EF6320A}">
      <dsp:nvSpPr>
        <dsp:cNvPr id="0" name=""/>
        <dsp:cNvSpPr/>
      </dsp:nvSpPr>
      <dsp:spPr>
        <a:xfrm>
          <a:off x="662939" y="0"/>
          <a:ext cx="7513320" cy="517014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0DC8F-C459-4219-ADF6-E18E65337B9B}">
      <dsp:nvSpPr>
        <dsp:cNvPr id="0" name=""/>
        <dsp:cNvSpPr/>
      </dsp:nvSpPr>
      <dsp:spPr>
        <a:xfrm>
          <a:off x="4316" y="1551043"/>
          <a:ext cx="2667297" cy="20680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SCO Certifies Student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Communicates with student about certification process</a:t>
          </a:r>
        </a:p>
      </dsp:txBody>
      <dsp:txXfrm>
        <a:off x="105270" y="1651997"/>
        <a:ext cx="2465389" cy="1866150"/>
      </dsp:txXfrm>
    </dsp:sp>
    <dsp:sp modelId="{A150E185-CD57-4BB1-BA93-02973DE9A7DE}">
      <dsp:nvSpPr>
        <dsp:cNvPr id="0" name=""/>
        <dsp:cNvSpPr/>
      </dsp:nvSpPr>
      <dsp:spPr>
        <a:xfrm>
          <a:off x="3085951" y="1207745"/>
          <a:ext cx="2667297" cy="2754653"/>
        </a:xfrm>
        <a:prstGeom prst="roundRect">
          <a:avLst/>
        </a:prstGeom>
        <a:solidFill>
          <a:schemeClr val="accent2">
            <a:hueOff val="-132244"/>
            <a:satOff val="-23773"/>
            <a:lumOff val="12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RPO Processes Certifications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Evaluates entitlement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Issues payments and establishes debts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Sends a letter when payments are issued or debt created</a:t>
          </a:r>
        </a:p>
      </dsp:txBody>
      <dsp:txXfrm>
        <a:off x="3216158" y="1337952"/>
        <a:ext cx="2406883" cy="2494239"/>
      </dsp:txXfrm>
    </dsp:sp>
    <dsp:sp modelId="{A1A6FA3C-9054-4874-8A82-05509D51562B}">
      <dsp:nvSpPr>
        <dsp:cNvPr id="0" name=""/>
        <dsp:cNvSpPr/>
      </dsp:nvSpPr>
      <dsp:spPr>
        <a:xfrm>
          <a:off x="6167586" y="1551043"/>
          <a:ext cx="2667297" cy="2068058"/>
        </a:xfrm>
        <a:prstGeom prst="roundRect">
          <a:avLst/>
        </a:prstGeom>
        <a:solidFill>
          <a:schemeClr val="accent2">
            <a:hueOff val="-264488"/>
            <a:satOff val="-47546"/>
            <a:lumOff val="256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DMC Collects Debts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Sends collection letters for debts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Processes collection actions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8540" y="1651997"/>
        <a:ext cx="2465389" cy="1866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7CC58-99C8-430A-A258-0D001940ABBA}">
      <dsp:nvSpPr>
        <dsp:cNvPr id="0" name=""/>
        <dsp:cNvSpPr/>
      </dsp:nvSpPr>
      <dsp:spPr>
        <a:xfrm>
          <a:off x="10217" y="-38175"/>
          <a:ext cx="3255662" cy="911424"/>
        </a:xfrm>
        <a:prstGeom prst="notchedRight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 DMC Sends 1</a:t>
          </a:r>
          <a:r>
            <a:rPr lang="en-US" sz="1600" b="1" kern="1200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Letter</a:t>
          </a:r>
        </a:p>
      </dsp:txBody>
      <dsp:txXfrm>
        <a:off x="238073" y="189681"/>
        <a:ext cx="2315382" cy="455712"/>
      </dsp:txXfrm>
    </dsp:sp>
    <dsp:sp modelId="{BC72620E-EFE5-4DE4-B219-0E5825394165}">
      <dsp:nvSpPr>
        <dsp:cNvPr id="0" name=""/>
        <dsp:cNvSpPr/>
      </dsp:nvSpPr>
      <dsp:spPr>
        <a:xfrm>
          <a:off x="762016" y="951156"/>
          <a:ext cx="3576600" cy="911424"/>
        </a:xfrm>
        <a:prstGeom prst="notchedRight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     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DMC Sends 2nd Letter</a:t>
          </a:r>
        </a:p>
      </dsp:txBody>
      <dsp:txXfrm>
        <a:off x="788711" y="977851"/>
        <a:ext cx="2910531" cy="858034"/>
      </dsp:txXfrm>
    </dsp:sp>
    <dsp:sp modelId="{C4B448C1-9539-4BE5-A2FA-E0899A3D034C}">
      <dsp:nvSpPr>
        <dsp:cNvPr id="0" name=""/>
        <dsp:cNvSpPr/>
      </dsp:nvSpPr>
      <dsp:spPr>
        <a:xfrm>
          <a:off x="1828798" y="1940497"/>
          <a:ext cx="3272037" cy="911424"/>
        </a:xfrm>
        <a:prstGeom prst="notchedRight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     DMC Sends 3rd Letter </a:t>
          </a:r>
        </a:p>
      </dsp:txBody>
      <dsp:txXfrm>
        <a:off x="1855493" y="1967192"/>
        <a:ext cx="2662231" cy="858034"/>
      </dsp:txXfrm>
    </dsp:sp>
    <dsp:sp modelId="{B0E93D40-B223-4892-B659-905FF089ECE8}">
      <dsp:nvSpPr>
        <dsp:cNvPr id="0" name=""/>
        <dsp:cNvSpPr/>
      </dsp:nvSpPr>
      <dsp:spPr>
        <a:xfrm>
          <a:off x="5485853" y="2839406"/>
          <a:ext cx="2972346" cy="1064124"/>
        </a:xfrm>
        <a:prstGeom prst="right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Arial" panose="020B0604020202020204" pitchFamily="34" charset="0"/>
              <a:cs typeface="Arial" panose="020B0604020202020204" pitchFamily="34" charset="0"/>
            </a:rPr>
            <a:t>Debt is Referred to Treasury (120 days)</a:t>
          </a:r>
        </a:p>
      </dsp:txBody>
      <dsp:txXfrm>
        <a:off x="5485853" y="3105437"/>
        <a:ext cx="2197146" cy="532062"/>
      </dsp:txXfrm>
    </dsp:sp>
    <dsp:sp modelId="{BE962ED0-D711-4A18-AE1F-A9478415CEB6}">
      <dsp:nvSpPr>
        <dsp:cNvPr id="0" name=""/>
        <dsp:cNvSpPr/>
      </dsp:nvSpPr>
      <dsp:spPr>
        <a:xfrm>
          <a:off x="3934592" y="143816"/>
          <a:ext cx="592425" cy="8467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" panose="020B0604020202020204" pitchFamily="34" charset="0"/>
              <a:cs typeface="Arial" panose="020B0604020202020204" pitchFamily="34" charset="0"/>
            </a:rPr>
            <a:t>30</a:t>
          </a: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000" b="1" kern="1200" dirty="0">
              <a:latin typeface="Arial" panose="020B0604020202020204" pitchFamily="34" charset="0"/>
              <a:cs typeface="Arial" panose="020B0604020202020204" pitchFamily="34" charset="0"/>
            </a:rPr>
            <a:t>days</a:t>
          </a:r>
        </a:p>
      </dsp:txBody>
      <dsp:txXfrm>
        <a:off x="4067888" y="143816"/>
        <a:ext cx="325833" cy="700159"/>
      </dsp:txXfrm>
    </dsp:sp>
    <dsp:sp modelId="{CBCA4971-DEC2-41B1-AFED-AD16FDF7DB02}">
      <dsp:nvSpPr>
        <dsp:cNvPr id="0" name=""/>
        <dsp:cNvSpPr/>
      </dsp:nvSpPr>
      <dsp:spPr>
        <a:xfrm>
          <a:off x="4783434" y="1143000"/>
          <a:ext cx="592425" cy="82707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" panose="020B0604020202020204" pitchFamily="34" charset="0"/>
              <a:cs typeface="Arial" panose="020B0604020202020204" pitchFamily="34" charset="0"/>
            </a:rPr>
            <a:t>30 days</a:t>
          </a:r>
        </a:p>
      </dsp:txBody>
      <dsp:txXfrm>
        <a:off x="4916730" y="1143000"/>
        <a:ext cx="325833" cy="680449"/>
      </dsp:txXfrm>
    </dsp:sp>
    <dsp:sp modelId="{E32C6D6A-B0E6-4A3F-AEFA-C77B68283F0F}">
      <dsp:nvSpPr>
        <dsp:cNvPr id="0" name=""/>
        <dsp:cNvSpPr/>
      </dsp:nvSpPr>
      <dsp:spPr>
        <a:xfrm>
          <a:off x="5661650" y="2118018"/>
          <a:ext cx="596987" cy="929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Arial" panose="020B0604020202020204" pitchFamily="34" charset="0"/>
              <a:cs typeface="Arial" panose="020B0604020202020204" pitchFamily="34" charset="0"/>
            </a:rPr>
            <a:t>60 days</a:t>
          </a:r>
        </a:p>
      </dsp:txBody>
      <dsp:txXfrm>
        <a:off x="5795972" y="2118018"/>
        <a:ext cx="328343" cy="782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1E75E-AC18-4439-A235-28BBDAE82526}">
      <dsp:nvSpPr>
        <dsp:cNvPr id="0" name=""/>
        <dsp:cNvSpPr/>
      </dsp:nvSpPr>
      <dsp:spPr>
        <a:xfrm>
          <a:off x="2669635" y="1698353"/>
          <a:ext cx="1455731" cy="14557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School Options</a:t>
          </a:r>
        </a:p>
      </dsp:txBody>
      <dsp:txXfrm>
        <a:off x="2740698" y="1769416"/>
        <a:ext cx="1313605" cy="1313605"/>
      </dsp:txXfrm>
    </dsp:sp>
    <dsp:sp modelId="{B8B4761C-ED9B-4FAD-8CA2-A50D39088E65}">
      <dsp:nvSpPr>
        <dsp:cNvPr id="0" name=""/>
        <dsp:cNvSpPr/>
      </dsp:nvSpPr>
      <dsp:spPr>
        <a:xfrm rot="16200000">
          <a:off x="3036203" y="1337055"/>
          <a:ext cx="722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62F72-454F-4523-AEAD-5A33D8297BB5}">
      <dsp:nvSpPr>
        <dsp:cNvPr id="0" name=""/>
        <dsp:cNvSpPr/>
      </dsp:nvSpPr>
      <dsp:spPr>
        <a:xfrm>
          <a:off x="2909831" y="417"/>
          <a:ext cx="975340" cy="9753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Pay in Full</a:t>
          </a:r>
        </a:p>
      </dsp:txBody>
      <dsp:txXfrm>
        <a:off x="2957443" y="48029"/>
        <a:ext cx="880116" cy="880116"/>
      </dsp:txXfrm>
    </dsp:sp>
    <dsp:sp modelId="{24B33C8D-9358-474C-BBD0-A414E5FB28E9}">
      <dsp:nvSpPr>
        <dsp:cNvPr id="0" name=""/>
        <dsp:cNvSpPr/>
      </dsp:nvSpPr>
      <dsp:spPr>
        <a:xfrm>
          <a:off x="4125367" y="2426218"/>
          <a:ext cx="5224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247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0E577-DBF8-46DF-8C7D-DCF1C2194E6B}">
      <dsp:nvSpPr>
        <dsp:cNvPr id="0" name=""/>
        <dsp:cNvSpPr/>
      </dsp:nvSpPr>
      <dsp:spPr>
        <a:xfrm>
          <a:off x="4647843" y="1938548"/>
          <a:ext cx="1375580" cy="97534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Compromise</a:t>
          </a:r>
        </a:p>
      </dsp:txBody>
      <dsp:txXfrm>
        <a:off x="4695455" y="1986160"/>
        <a:ext cx="1280356" cy="880116"/>
      </dsp:txXfrm>
    </dsp:sp>
    <dsp:sp modelId="{9C2BDE02-48EE-4F98-8C13-2D810CF1A249}">
      <dsp:nvSpPr>
        <dsp:cNvPr id="0" name=""/>
        <dsp:cNvSpPr/>
      </dsp:nvSpPr>
      <dsp:spPr>
        <a:xfrm rot="5400000">
          <a:off x="3036203" y="3515382"/>
          <a:ext cx="722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C273C-F511-45B2-AEF3-AA02578F8F66}">
      <dsp:nvSpPr>
        <dsp:cNvPr id="0" name=""/>
        <dsp:cNvSpPr/>
      </dsp:nvSpPr>
      <dsp:spPr>
        <a:xfrm>
          <a:off x="2789050" y="3876680"/>
          <a:ext cx="1216902" cy="9753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Payment Plan</a:t>
          </a:r>
        </a:p>
      </dsp:txBody>
      <dsp:txXfrm>
        <a:off x="2836662" y="3924292"/>
        <a:ext cx="1121678" cy="880116"/>
      </dsp:txXfrm>
    </dsp:sp>
    <dsp:sp modelId="{E8913248-61BA-4E1D-B5EC-D912EE0A8F79}">
      <dsp:nvSpPr>
        <dsp:cNvPr id="0" name=""/>
        <dsp:cNvSpPr/>
      </dsp:nvSpPr>
      <dsp:spPr>
        <a:xfrm rot="10800000">
          <a:off x="1947039" y="2426219"/>
          <a:ext cx="722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B3034-FBCC-4593-B352-7271D3C7EBBD}">
      <dsp:nvSpPr>
        <dsp:cNvPr id="0" name=""/>
        <dsp:cNvSpPr/>
      </dsp:nvSpPr>
      <dsp:spPr>
        <a:xfrm>
          <a:off x="971699" y="1938548"/>
          <a:ext cx="975340" cy="97534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Dispute</a:t>
          </a:r>
        </a:p>
      </dsp:txBody>
      <dsp:txXfrm>
        <a:off x="1019311" y="1986160"/>
        <a:ext cx="880116" cy="8801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58BC4-D5CB-412E-B1B4-2A2EED86E3B9}">
      <dsp:nvSpPr>
        <dsp:cNvPr id="0" name=""/>
        <dsp:cNvSpPr/>
      </dsp:nvSpPr>
      <dsp:spPr>
        <a:xfrm>
          <a:off x="2590726" y="1536184"/>
          <a:ext cx="1316729" cy="13167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Student Options</a:t>
          </a:r>
        </a:p>
      </dsp:txBody>
      <dsp:txXfrm>
        <a:off x="2655003" y="1600461"/>
        <a:ext cx="1188175" cy="1188175"/>
      </dsp:txXfrm>
    </dsp:sp>
    <dsp:sp modelId="{4D550E3A-06A1-45B2-8437-EF765EE21A1C}">
      <dsp:nvSpPr>
        <dsp:cNvPr id="0" name=""/>
        <dsp:cNvSpPr/>
      </dsp:nvSpPr>
      <dsp:spPr>
        <a:xfrm rot="16200000">
          <a:off x="2922292" y="1209385"/>
          <a:ext cx="6535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3598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CE046-B286-4C3C-BE33-CFDC03154AFF}">
      <dsp:nvSpPr>
        <dsp:cNvPr id="0" name=""/>
        <dsp:cNvSpPr/>
      </dsp:nvSpPr>
      <dsp:spPr>
        <a:xfrm>
          <a:off x="2807987" y="377"/>
          <a:ext cx="882208" cy="88220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Pay in Full</a:t>
          </a:r>
        </a:p>
      </dsp:txBody>
      <dsp:txXfrm>
        <a:off x="2851053" y="43443"/>
        <a:ext cx="796076" cy="796076"/>
      </dsp:txXfrm>
    </dsp:sp>
    <dsp:sp modelId="{B59A3067-C322-4712-A801-538C51216BA1}">
      <dsp:nvSpPr>
        <dsp:cNvPr id="0" name=""/>
        <dsp:cNvSpPr/>
      </dsp:nvSpPr>
      <dsp:spPr>
        <a:xfrm rot="19800000">
          <a:off x="3888121" y="1742283"/>
          <a:ext cx="2886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86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36C97-821A-4048-A5E2-467C08D0FB14}">
      <dsp:nvSpPr>
        <dsp:cNvPr id="0" name=""/>
        <dsp:cNvSpPr/>
      </dsp:nvSpPr>
      <dsp:spPr>
        <a:xfrm>
          <a:off x="4157421" y="876910"/>
          <a:ext cx="1219741" cy="882208"/>
        </a:xfrm>
        <a:prstGeom prst="roundRect">
          <a:avLst/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Reduced Benefit Offset</a:t>
          </a:r>
        </a:p>
      </dsp:txBody>
      <dsp:txXfrm>
        <a:off x="4200487" y="919976"/>
        <a:ext cx="1133609" cy="796076"/>
      </dsp:txXfrm>
    </dsp:sp>
    <dsp:sp modelId="{4BD50802-71F4-4A39-B5F2-26CE9F1F826A}">
      <dsp:nvSpPr>
        <dsp:cNvPr id="0" name=""/>
        <dsp:cNvSpPr/>
      </dsp:nvSpPr>
      <dsp:spPr>
        <a:xfrm rot="1800000">
          <a:off x="3895695" y="2618546"/>
          <a:ext cx="1755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56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E3F1B-F561-47F7-A59A-CADAC9AE44CD}">
      <dsp:nvSpPr>
        <dsp:cNvPr id="0" name=""/>
        <dsp:cNvSpPr/>
      </dsp:nvSpPr>
      <dsp:spPr>
        <a:xfrm>
          <a:off x="4059496" y="2629978"/>
          <a:ext cx="1415592" cy="88220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Payment Plan</a:t>
          </a:r>
        </a:p>
      </dsp:txBody>
      <dsp:txXfrm>
        <a:off x="4102562" y="2673044"/>
        <a:ext cx="1329460" cy="796076"/>
      </dsp:txXfrm>
    </dsp:sp>
    <dsp:sp modelId="{3CBF3DB9-378C-46C2-B57D-27A3F2193DD4}">
      <dsp:nvSpPr>
        <dsp:cNvPr id="0" name=""/>
        <dsp:cNvSpPr/>
      </dsp:nvSpPr>
      <dsp:spPr>
        <a:xfrm rot="5400000">
          <a:off x="2922292" y="3179712"/>
          <a:ext cx="6535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3598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28AB0-6E1C-4935-A275-970BE82EB576}">
      <dsp:nvSpPr>
        <dsp:cNvPr id="0" name=""/>
        <dsp:cNvSpPr/>
      </dsp:nvSpPr>
      <dsp:spPr>
        <a:xfrm>
          <a:off x="2523099" y="3506512"/>
          <a:ext cx="1451983" cy="882208"/>
        </a:xfrm>
        <a:prstGeom prst="round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Compromise</a:t>
          </a:r>
        </a:p>
      </dsp:txBody>
      <dsp:txXfrm>
        <a:off x="2566165" y="3549578"/>
        <a:ext cx="1365851" cy="796076"/>
      </dsp:txXfrm>
    </dsp:sp>
    <dsp:sp modelId="{371F1B41-5DF8-4232-A862-ED8A4E8AFB46}">
      <dsp:nvSpPr>
        <dsp:cNvPr id="0" name=""/>
        <dsp:cNvSpPr/>
      </dsp:nvSpPr>
      <dsp:spPr>
        <a:xfrm rot="9000000">
          <a:off x="2208978" y="2676945"/>
          <a:ext cx="4091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915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63A57-9B22-4C15-A70C-5AEAA6E82C80}">
      <dsp:nvSpPr>
        <dsp:cNvPr id="0" name=""/>
        <dsp:cNvSpPr/>
      </dsp:nvSpPr>
      <dsp:spPr>
        <a:xfrm>
          <a:off x="1225393" y="2629978"/>
          <a:ext cx="1010993" cy="8822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Waiver</a:t>
          </a:r>
        </a:p>
      </dsp:txBody>
      <dsp:txXfrm>
        <a:off x="1268459" y="2673044"/>
        <a:ext cx="924861" cy="796076"/>
      </dsp:txXfrm>
    </dsp:sp>
    <dsp:sp modelId="{3D9EB9D6-9C68-4943-A42D-B78509BA175B}">
      <dsp:nvSpPr>
        <dsp:cNvPr id="0" name=""/>
        <dsp:cNvSpPr/>
      </dsp:nvSpPr>
      <dsp:spPr>
        <a:xfrm rot="12600000">
          <a:off x="2139605" y="1693564"/>
          <a:ext cx="4835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350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F06E9-8679-4F94-8702-D2F1086A5FA6}">
      <dsp:nvSpPr>
        <dsp:cNvPr id="0" name=""/>
        <dsp:cNvSpPr/>
      </dsp:nvSpPr>
      <dsp:spPr>
        <a:xfrm>
          <a:off x="1289786" y="876910"/>
          <a:ext cx="882208" cy="882208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Dispute</a:t>
          </a:r>
        </a:p>
      </dsp:txBody>
      <dsp:txXfrm>
        <a:off x="1332852" y="919976"/>
        <a:ext cx="796076" cy="7960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304BB-6787-4140-B29A-7ED472CFBB54}">
      <dsp:nvSpPr>
        <dsp:cNvPr id="0" name=""/>
        <dsp:cNvSpPr/>
      </dsp:nvSpPr>
      <dsp:spPr>
        <a:xfrm>
          <a:off x="5814" y="8235"/>
          <a:ext cx="6084371" cy="186809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Treasury Offset Program (TOP)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Federal grants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Social Security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Civilian pay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Military retirement</a:t>
          </a:r>
        </a:p>
      </dsp:txBody>
      <dsp:txXfrm>
        <a:off x="5814" y="8235"/>
        <a:ext cx="6084371" cy="1868090"/>
      </dsp:txXfrm>
    </dsp:sp>
    <dsp:sp modelId="{FEBED549-D138-4A33-A398-EE84564C400C}">
      <dsp:nvSpPr>
        <dsp:cNvPr id="0" name=""/>
        <dsp:cNvSpPr/>
      </dsp:nvSpPr>
      <dsp:spPr>
        <a:xfrm>
          <a:off x="11605" y="2187674"/>
          <a:ext cx="6072789" cy="1868090"/>
        </a:xfrm>
        <a:prstGeom prst="rect">
          <a:avLst/>
        </a:prstGeom>
        <a:solidFill>
          <a:schemeClr val="accent2">
            <a:shade val="80000"/>
            <a:hueOff val="497034"/>
            <a:satOff val="-73298"/>
            <a:lumOff val="400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Cross-Servicing (CS)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Private Collections Agencies (PCA)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Telephone collections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Administrative Wage Garnishment (AWG)</a:t>
          </a:r>
        </a:p>
      </dsp:txBody>
      <dsp:txXfrm>
        <a:off x="11605" y="2187674"/>
        <a:ext cx="6072789" cy="1868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A57F30-2593-4060-A049-0C1A4C443B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4EEB0-3626-483E-A949-5FCA338B29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6F008-8633-41B3-962A-DCC879669A9A}" type="datetimeFigureOut">
              <a:rPr lang="en-US" smtClean="0"/>
              <a:t>03/09/2022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E94E6-1F8E-405E-972F-48B0AACBF5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716D8-751D-40A5-B23F-D278D167FE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EE7FB-52C6-4E47-8C6D-6BD9112058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68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C0B58-7335-4044-BA5D-ADD054792CCD}" type="datetimeFigureOut">
              <a:rPr lang="en-US" smtClean="0"/>
              <a:t>03/09/2022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E10B3-4EF5-42C2-91E6-82A4AA850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62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60005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62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238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73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509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defTabSz="91129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79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defTabSz="91129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65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 </a:t>
            </a:r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defTabSz="91129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82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9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44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marL="0" marR="0" lvl="0" indent="0" algn="l" defTabSz="911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  <a:p>
            <a:pPr defTabSz="91129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9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91">
              <a:defRPr/>
            </a:pPr>
            <a:endParaRPr lang="en-US" dirty="0"/>
          </a:p>
          <a:p>
            <a:pPr defTabSz="91129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17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65148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96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21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841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718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381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8791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814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161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890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2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668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439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006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12506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029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89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91">
              <a:defRPr/>
            </a:pPr>
            <a:endParaRPr lang="en-US" alt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638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9">
              <a:defRPr/>
            </a:pPr>
            <a:endParaRPr lang="en-US" dirty="0"/>
          </a:p>
          <a:p>
            <a:pPr defTabSz="914389"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004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148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317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22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275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642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39314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29078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778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356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4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8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10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55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89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1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626C6DD-547F-4C52-9E24-6E26F5503F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38762"/>
            <a:ext cx="2003544" cy="491391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18228436-D3CD-4709-9971-CDC1CBD70785}"/>
              </a:ext>
            </a:extLst>
          </p:cNvPr>
          <p:cNvSpPr/>
          <p:nvPr userDrawn="1"/>
        </p:nvSpPr>
        <p:spPr>
          <a:xfrm flipH="1">
            <a:off x="5535612" y="0"/>
            <a:ext cx="6656388" cy="6858001"/>
          </a:xfrm>
          <a:prstGeom prst="parallelogram">
            <a:avLst>
              <a:gd name="adj" fmla="val 40307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D9AF030B-C2B9-453E-900D-7C979FAB9AF7}"/>
              </a:ext>
            </a:extLst>
          </p:cNvPr>
          <p:cNvSpPr txBox="1">
            <a:spLocks/>
          </p:cNvSpPr>
          <p:nvPr userDrawn="1"/>
        </p:nvSpPr>
        <p:spPr>
          <a:xfrm>
            <a:off x="442912" y="2681103"/>
            <a:ext cx="4032250" cy="149579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chemeClr val="bg1"/>
                </a:solidFill>
              </a:rPr>
              <a:t>LESSONS LEARNED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05E98A-CD83-4128-83A9-96505DF33403}"/>
              </a:ext>
            </a:extLst>
          </p:cNvPr>
          <p:cNvSpPr/>
          <p:nvPr userDrawn="1"/>
        </p:nvSpPr>
        <p:spPr>
          <a:xfrm>
            <a:off x="-3810" y="0"/>
            <a:ext cx="7203440" cy="6858000"/>
          </a:xfrm>
          <a:custGeom>
            <a:avLst/>
            <a:gdLst>
              <a:gd name="connsiteX0" fmla="*/ 0 w 9055100"/>
              <a:gd name="connsiteY0" fmla="*/ 0 h 6858000"/>
              <a:gd name="connsiteX1" fmla="*/ 9055100 w 9055100"/>
              <a:gd name="connsiteY1" fmla="*/ 0 h 6858000"/>
              <a:gd name="connsiteX2" fmla="*/ 6781800 w 9055100"/>
              <a:gd name="connsiteY2" fmla="*/ 6858000 h 6858000"/>
              <a:gd name="connsiteX3" fmla="*/ 0 w 9055100"/>
              <a:gd name="connsiteY3" fmla="*/ 6858000 h 6858000"/>
              <a:gd name="connsiteX4" fmla="*/ 0 w 90551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5100" h="6858000">
                <a:moveTo>
                  <a:pt x="0" y="0"/>
                </a:moveTo>
                <a:lnTo>
                  <a:pt x="9055100" y="0"/>
                </a:lnTo>
                <a:lnTo>
                  <a:pt x="6781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A10DB7-CF1C-4454-9409-DE3FD305E6A3}"/>
              </a:ext>
            </a:extLst>
          </p:cNvPr>
          <p:cNvSpPr/>
          <p:nvPr userDrawn="1"/>
        </p:nvSpPr>
        <p:spPr>
          <a:xfrm>
            <a:off x="6833737" y="1643897"/>
            <a:ext cx="52668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3737F3-6039-4D0B-99A3-FBEBFD1A8E0A}"/>
              </a:ext>
            </a:extLst>
          </p:cNvPr>
          <p:cNvCxnSpPr/>
          <p:nvPr userDrawn="1"/>
        </p:nvCxnSpPr>
        <p:spPr>
          <a:xfrm flipH="1">
            <a:off x="6896667" y="2841325"/>
            <a:ext cx="5140960" cy="0"/>
          </a:xfrm>
          <a:prstGeom prst="line">
            <a:avLst/>
          </a:prstGeom>
          <a:ln>
            <a:solidFill>
              <a:srgbClr val="0022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998CB0B-DE38-4DA0-88FE-13A88B99D83F}"/>
              </a:ext>
            </a:extLst>
          </p:cNvPr>
          <p:cNvSpPr/>
          <p:nvPr userDrawn="1"/>
        </p:nvSpPr>
        <p:spPr>
          <a:xfrm>
            <a:off x="6658893" y="3124123"/>
            <a:ext cx="56165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00003C"/>
                </a:solidFill>
                <a:latin typeface="Arial" panose="020B0604020202020204"/>
                <a:ea typeface="+mj-ea"/>
                <a:cs typeface="+mj-cs"/>
              </a:rPr>
              <a:t>Name of Course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A5A3414C-5BAF-48FB-9993-CB4F807F92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29" y="602650"/>
            <a:ext cx="4472582" cy="447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1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8AC26-7952-466D-8820-645F408E3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967AC-17DF-48CF-8157-F5DFB8BE1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DF5AD03-6E4D-41F4-A8EC-D7BC66D0F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93610"/>
            <a:ext cx="763576" cy="764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1E16A5-FE7F-454D-A6CF-BE5A1E60E6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81167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9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FB4D0A-D9AD-4294-AC54-ECEC1A63B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33DB8-237F-4FE5-926C-4EC064F02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B0BE96A-95ED-49BD-BD29-1B2A5D35A7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93610"/>
            <a:ext cx="763576" cy="764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EBAFBC-5B26-4DEF-8112-416AE0516B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81167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20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675B8-3092-4577-9585-0E7D7D8FC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6FD82-5E88-4485-96FC-1B2E797C3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73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C33B1-A71F-45FC-94B3-A385D2974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6377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756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F0A38C6-5981-46DD-BF41-A865A19E03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" b="142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49B0-BF53-4292-ACC2-7428A22B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1713A-B9CF-4F66-9AD3-3A6D02A50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466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49B0-BF53-4292-ACC2-7428A22B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1713A-B9CF-4F66-9AD3-3A6D02A50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1B3C25D-A4C7-4632-A69A-B7E0F4F397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93610"/>
            <a:ext cx="763576" cy="764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DE7FA3-97EF-49FA-9593-BECEF1234B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81167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9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00B04-2F22-4812-A83F-165DD7C3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E25EC-3402-4D37-888F-E953017F3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5509DD4-A153-4121-83D1-39BBC6CDC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89650"/>
            <a:ext cx="763576" cy="764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6683C2-CEB8-4E52-B534-4060DC56ED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92318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2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7384-7531-40A8-AE37-7A150C33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A1B89-555C-457B-90B5-59EA0AE9A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37133-1F53-417B-B6CB-52969DD7B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A20B5B0-D902-4778-BA6D-4261C42F6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93610"/>
            <a:ext cx="763576" cy="764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C09193-E8E1-4504-BC93-AEBD1451C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81167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5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E758B-B65D-4433-8E97-FE3E9E5DF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A4E40-A596-49B8-BB30-424D8203B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19114-99EE-4103-92CE-F414A115E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71235-7C97-4ECE-B45E-01884DF95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5E4CE6-D82F-4D3B-A9E6-05BC8FC77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95B7B6A-23AD-4275-890F-EBFAAB8FC5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93610"/>
            <a:ext cx="763576" cy="7643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709A67-6769-4B30-89A2-C018DBD54D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81167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5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B6152-3424-44AD-84AE-F08B20DB7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6DD3A1E-93AB-4543-A99E-DE9AABF1B5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93610"/>
            <a:ext cx="763576" cy="764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F7785-8337-46E1-A0FD-672914CCB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81167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0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57677838-69A4-49E3-A9C2-CD105F5040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93610"/>
            <a:ext cx="763576" cy="764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D9CFD4-0882-4198-856A-F953102E82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81167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15FB0-FECB-49EC-9F89-EE332A782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824E-06EA-4270-859E-B6AFB3928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D47AF-C932-49AF-914F-C5A353091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3388166-CC91-4208-9F52-230CEE1D92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93610"/>
            <a:ext cx="763576" cy="764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43257F-2C52-426D-A709-186DD7F8CC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81167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6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858F7-14BB-4641-B6EB-AE180DBE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0FB463-C723-4E35-9CAF-48FC611F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6D321-9542-4471-85AF-192C446D6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57C76D9-DC43-4080-853F-957EC6C9B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93610"/>
            <a:ext cx="763576" cy="764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CD6418-F063-4E1D-90E1-15948C02E3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81167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16FD3F-AD8F-49E8-8D3C-A5B22E55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176E3-CA73-4422-976D-A370E17A2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296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95F8F8-56E8-410D-8AB1-5DF917795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F0D1D-FFAC-4A09-AD2A-E653C169D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51BD0-BE09-4EE6-8990-D0E805F07E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226F7F2-202C-4664-9E79-6784E83960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424" y="6093610"/>
            <a:ext cx="763576" cy="764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96DBF8-814B-46AA-9EEC-8EBA1AD5703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6281167"/>
            <a:ext cx="2593052" cy="5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3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.gov/manage-va-deb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a.gov/opa/pressrel/pressrelease.cfm?id=5758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va.gov/opa/socialmedia.as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blogs.va.gov/VAntage/99607/va-launches-user-friendly-online-financial-status-report-form-for-vba-debts/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sk.va.gov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3.xml"/><Relationship Id="rId9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sk.va.gov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4.xml"/><Relationship Id="rId9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y.va.gov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5.xml"/><Relationship Id="rId9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7.png"/><Relationship Id="rId9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Julie.Lawrence@va.gov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Gary.Greenwood2@va.gov" TargetMode="External"/><Relationship Id="rId5" Type="http://schemas.openxmlformats.org/officeDocument/2006/relationships/hyperlink" Target="mailto:Tamara.Dorle@va.gov" TargetMode="External"/><Relationship Id="rId10" Type="http://schemas.openxmlformats.org/officeDocument/2006/relationships/image" Target="../media/image2.png"/><Relationship Id="rId4" Type="http://schemas.openxmlformats.org/officeDocument/2006/relationships/hyperlink" Target="mailto:Nicole.Haselberger@va.gov" TargetMode="External"/><Relationship Id="rId9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DMCSCO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vba-tpss.vbatraining.org/assess/trkSignIn?refid=XSCO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F80075E0-19B9-4E39-B037-E08A786D82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38762"/>
            <a:ext cx="2003544" cy="491391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89825D9E-8255-4C1C-B5C9-85F869F45CA2}"/>
              </a:ext>
            </a:extLst>
          </p:cNvPr>
          <p:cNvSpPr/>
          <p:nvPr/>
        </p:nvSpPr>
        <p:spPr>
          <a:xfrm flipH="1">
            <a:off x="5535612" y="43542"/>
            <a:ext cx="6656388" cy="6858001"/>
          </a:xfrm>
          <a:prstGeom prst="parallelogram">
            <a:avLst>
              <a:gd name="adj" fmla="val 40307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80143196-ED43-4E43-BEED-D11369BE403C}"/>
              </a:ext>
            </a:extLst>
          </p:cNvPr>
          <p:cNvSpPr txBox="1">
            <a:spLocks/>
          </p:cNvSpPr>
          <p:nvPr/>
        </p:nvSpPr>
        <p:spPr>
          <a:xfrm>
            <a:off x="442912" y="2681103"/>
            <a:ext cx="4032250" cy="149579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LESSONS LEARNED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AC23BB3-F509-4B32-9C10-638673D13D05}"/>
              </a:ext>
            </a:extLst>
          </p:cNvPr>
          <p:cNvSpPr/>
          <p:nvPr/>
        </p:nvSpPr>
        <p:spPr>
          <a:xfrm>
            <a:off x="-3810" y="0"/>
            <a:ext cx="7203440" cy="6858000"/>
          </a:xfrm>
          <a:custGeom>
            <a:avLst/>
            <a:gdLst>
              <a:gd name="connsiteX0" fmla="*/ 0 w 9055100"/>
              <a:gd name="connsiteY0" fmla="*/ 0 h 6858000"/>
              <a:gd name="connsiteX1" fmla="*/ 9055100 w 9055100"/>
              <a:gd name="connsiteY1" fmla="*/ 0 h 6858000"/>
              <a:gd name="connsiteX2" fmla="*/ 6781800 w 9055100"/>
              <a:gd name="connsiteY2" fmla="*/ 6858000 h 6858000"/>
              <a:gd name="connsiteX3" fmla="*/ 0 w 9055100"/>
              <a:gd name="connsiteY3" fmla="*/ 6858000 h 6858000"/>
              <a:gd name="connsiteX4" fmla="*/ 0 w 90551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5100" h="6858000">
                <a:moveTo>
                  <a:pt x="0" y="0"/>
                </a:moveTo>
                <a:lnTo>
                  <a:pt x="9055100" y="0"/>
                </a:lnTo>
                <a:lnTo>
                  <a:pt x="6781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9AB763-7E77-476A-916E-EC197420ACC1}"/>
              </a:ext>
            </a:extLst>
          </p:cNvPr>
          <p:cNvSpPr/>
          <p:nvPr/>
        </p:nvSpPr>
        <p:spPr>
          <a:xfrm>
            <a:off x="6833737" y="1643897"/>
            <a:ext cx="526682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kern="0" dirty="0">
                <a:solidFill>
                  <a:srgbClr val="00003C"/>
                </a:solidFill>
                <a:latin typeface="Arial" panose="020B0604020202020204"/>
              </a:rPr>
              <a:t>VA Debt Management Center </a:t>
            </a:r>
          </a:p>
          <a:p>
            <a:pPr lvl="0" algn="ctr">
              <a:defRPr/>
            </a:pPr>
            <a:r>
              <a:rPr lang="en-US" sz="2800" b="1" kern="0" dirty="0">
                <a:solidFill>
                  <a:srgbClr val="00003C"/>
                </a:solidFill>
                <a:latin typeface="Arial" panose="020B0604020202020204"/>
              </a:rPr>
              <a:t>(DMC)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School Certifying Official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kern="0" dirty="0">
              <a:solidFill>
                <a:srgbClr val="00003C"/>
              </a:solidFill>
              <a:latin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Updated March 8, 2022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F121A-0AF9-46DD-948B-318A5D194013}"/>
              </a:ext>
            </a:extLst>
          </p:cNvPr>
          <p:cNvCxnSpPr/>
          <p:nvPr/>
        </p:nvCxnSpPr>
        <p:spPr>
          <a:xfrm flipH="1">
            <a:off x="6896667" y="2841325"/>
            <a:ext cx="5140960" cy="0"/>
          </a:xfrm>
          <a:prstGeom prst="line">
            <a:avLst/>
          </a:prstGeom>
          <a:ln>
            <a:solidFill>
              <a:srgbClr val="0022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AF1F96F-DDB5-49B7-AA1F-3589A339CFC9}"/>
              </a:ext>
            </a:extLst>
          </p:cNvPr>
          <p:cNvSpPr/>
          <p:nvPr/>
        </p:nvSpPr>
        <p:spPr>
          <a:xfrm>
            <a:off x="6658893" y="3124123"/>
            <a:ext cx="56165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5109397-9F5D-4FC0-8A66-B8FDB0073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29" y="602650"/>
            <a:ext cx="4472582" cy="447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Debt Management Reminders</a:t>
            </a:r>
            <a:endParaRPr lang="en-ID" sz="4000" b="1" dirty="0">
              <a:solidFill>
                <a:srgbClr val="002262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960DE1A-A5F0-4062-A634-524263E5543D}"/>
              </a:ext>
            </a:extLst>
          </p:cNvPr>
          <p:cNvSpPr txBox="1">
            <a:spLocks/>
          </p:cNvSpPr>
          <p:nvPr/>
        </p:nvSpPr>
        <p:spPr>
          <a:xfrm>
            <a:off x="889000" y="1130300"/>
            <a:ext cx="10198100" cy="5024534"/>
          </a:xfrm>
          <a:prstGeom prst="rect">
            <a:avLst/>
          </a:prstGeom>
        </p:spPr>
        <p:txBody>
          <a:bodyPr vert="horz" lIns="112316" tIns="56158" rIns="112316" bIns="56158" rtlCol="0">
            <a:normAutofit/>
          </a:bodyPr>
          <a:lstStyle>
            <a:lvl1pPr marL="421173" indent="-421173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2543" indent="-350978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3912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478" indent="-280782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7041" indent="-280782" algn="l" defTabSz="561565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605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171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1736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299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1565" lvl="1" indent="0">
              <a:buNone/>
              <a:defRPr/>
            </a:pP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can provide debt lists by facility code upon request</a:t>
            </a:r>
          </a:p>
          <a:p>
            <a:pPr lvl="0">
              <a:defRPr/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minimize debts, schools are encouraged to use the best practice of certifying $0 tuition and fees before the term begins (allowing student to receive books and housing on time) and then certifying the Tuition/Fees/Yellow Ribbon amount at a later date</a:t>
            </a:r>
          </a:p>
          <a:p>
            <a:pPr lvl="0">
              <a:defRPr/>
            </a:pPr>
            <a:endParaRPr lang="en-US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21173">
              <a:buFont typeface="Arial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61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0A0AC2-5D62-4611-8B50-6301C19C7C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0BB4DE29-38F2-4D91-9128-50455C1480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86846CE-04A3-43A4-973E-CDA084C8659D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10</a:t>
            </a:r>
          </a:p>
        </p:txBody>
      </p:sp>
    </p:spTree>
    <p:extLst>
      <p:ext uri="{BB962C8B-B14F-4D97-AF65-F5344CB8AC3E}">
        <p14:creationId xmlns:p14="http://schemas.microsoft.com/office/powerpoint/2010/main" val="3228549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Section 1019- FAQ</a:t>
            </a:r>
            <a:endParaRPr lang="en-ID" sz="4000" b="1" dirty="0">
              <a:solidFill>
                <a:srgbClr val="002262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960DE1A-A5F0-4062-A634-524263E5543D}"/>
              </a:ext>
            </a:extLst>
          </p:cNvPr>
          <p:cNvSpPr txBox="1">
            <a:spLocks/>
          </p:cNvSpPr>
          <p:nvPr/>
        </p:nvSpPr>
        <p:spPr>
          <a:xfrm>
            <a:off x="889000" y="1130300"/>
            <a:ext cx="10198100" cy="5024534"/>
          </a:xfrm>
          <a:prstGeom prst="rect">
            <a:avLst/>
          </a:prstGeom>
        </p:spPr>
        <p:txBody>
          <a:bodyPr vert="horz" lIns="112316" tIns="56158" rIns="112316" bIns="56158" rtlCol="0">
            <a:normAutofit/>
          </a:bodyPr>
          <a:lstStyle>
            <a:lvl1pPr marL="421173" indent="-421173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2543" indent="-350978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3912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478" indent="-280782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7041" indent="-280782" algn="l" defTabSz="561565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605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171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1736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299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Q: This debt is for a term prior to January 5, 2021, why is it still being established for the school under the section 1019 rules?</a:t>
            </a:r>
          </a:p>
          <a:p>
            <a:pPr marL="0" lvl="0" indent="0">
              <a:buNone/>
              <a:defRPr/>
            </a:pPr>
            <a:endParaRPr lang="en-US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Debt establishment is based on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creation date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debt, term dates are not a factor</a:t>
            </a:r>
          </a:p>
          <a:p>
            <a:pPr lvl="1">
              <a:defRPr/>
            </a:pPr>
            <a:endParaRPr lang="en-US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Q: Can you share a formula or teach us how to calculate how much the debt will be when the student reduces?</a:t>
            </a:r>
          </a:p>
          <a:p>
            <a:pPr marL="0" indent="0">
              <a:buNone/>
              <a:defRPr/>
            </a:pPr>
            <a:endParaRPr lang="en-US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DMC does not establish debts. RPO calculations can include the 6-credit exclusion and/or mitigating circumstances when applicable  </a:t>
            </a:r>
          </a:p>
          <a:p>
            <a:pPr lvl="1">
              <a:defRPr/>
            </a:pP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1565" lvl="1" indent="0">
              <a:buNone/>
              <a:defRPr/>
            </a:pPr>
            <a:endParaRPr lang="en-US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US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21173">
              <a:buFont typeface="Arial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61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0A0AC2-5D62-4611-8B50-6301C19C7C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0BB4DE29-38F2-4D91-9128-50455C1480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7F9C99-2E61-4D0F-9244-657A1DD7DFDA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11</a:t>
            </a:r>
          </a:p>
        </p:txBody>
      </p:sp>
    </p:spTree>
    <p:extLst>
      <p:ext uri="{BB962C8B-B14F-4D97-AF65-F5344CB8AC3E}">
        <p14:creationId xmlns:p14="http://schemas.microsoft.com/office/powerpoint/2010/main" val="674566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5937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0" name="Slide Number Placeholder 1023">
            <a:extLst>
              <a:ext uri="{FF2B5EF4-FFF2-40B4-BE49-F238E27FC236}">
                <a16:creationId xmlns:a16="http://schemas.microsoft.com/office/drawing/2014/main" id="{7B270F1A-CAC0-44D5-A343-A7861015F692}"/>
              </a:ext>
            </a:extLst>
          </p:cNvPr>
          <p:cNvSpPr txBox="1">
            <a:spLocks/>
          </p:cNvSpPr>
          <p:nvPr/>
        </p:nvSpPr>
        <p:spPr>
          <a:xfrm>
            <a:off x="11161858" y="6219566"/>
            <a:ext cx="383884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lide Number Placeholder 34">
            <a:extLst>
              <a:ext uri="{FF2B5EF4-FFF2-40B4-BE49-F238E27FC236}">
                <a16:creationId xmlns:a16="http://schemas.microsoft.com/office/drawing/2014/main" id="{CB10B961-C2B6-47B5-932C-67424061389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the effective date of the law </a:t>
            </a:r>
            <a:r>
              <a:rPr lang="en-US" sz="28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requiring schools to be financially responsible for benefits paid under the Post-9/11 GI Bill for tuition and fees and/or the Yellow Ribbon program?</a:t>
            </a:r>
            <a:b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28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5, 2021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August 1, 2021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5, 2022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None of the above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36D2B37-2B2B-4363-B06D-6FAB1D7372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1F0B1BA3-13E9-4758-9CF1-C5FEAFA5D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89836BB-E4E4-43B3-BA5F-EDD53F9F9B5B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12</a:t>
            </a:r>
          </a:p>
        </p:txBody>
      </p:sp>
    </p:spTree>
    <p:extLst>
      <p:ext uri="{BB962C8B-B14F-4D97-AF65-F5344CB8AC3E}">
        <p14:creationId xmlns:p14="http://schemas.microsoft.com/office/powerpoint/2010/main" val="3057347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64737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0" name="Slide Number Placeholder 1023">
            <a:extLst>
              <a:ext uri="{FF2B5EF4-FFF2-40B4-BE49-F238E27FC236}">
                <a16:creationId xmlns:a16="http://schemas.microsoft.com/office/drawing/2014/main" id="{7B270F1A-CAC0-44D5-A343-A7861015F692}"/>
              </a:ext>
            </a:extLst>
          </p:cNvPr>
          <p:cNvSpPr txBox="1">
            <a:spLocks/>
          </p:cNvSpPr>
          <p:nvPr/>
        </p:nvSpPr>
        <p:spPr>
          <a:xfrm>
            <a:off x="11161858" y="6219566"/>
            <a:ext cx="383884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the effective date of the law </a:t>
            </a:r>
            <a:r>
              <a:rPr lang="en-US" sz="28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requiring schools to be financially responsible for benefits paid under the Post-9/11 GI Bill for tuition and fees and/or the Yellow Ribbon program.</a:t>
            </a:r>
            <a:b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48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January 5, 2021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August 1, 2021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5, 2022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None of the above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C360F55-FD37-4A30-8392-2D7B26A62E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754BF14A-AD4D-4FD4-87CE-F07C67DD46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418914-0040-4819-9AA6-0D178FFB98DF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13</a:t>
            </a:r>
          </a:p>
        </p:txBody>
      </p:sp>
    </p:spTree>
    <p:extLst>
      <p:ext uri="{BB962C8B-B14F-4D97-AF65-F5344CB8AC3E}">
        <p14:creationId xmlns:p14="http://schemas.microsoft.com/office/powerpoint/2010/main" val="1204976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Resuming </a:t>
            </a: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Debt Notifications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 Students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533008" y="1032076"/>
            <a:ext cx="11105666" cy="4785926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resumed sending debt letters to Veterans on October 1, 2021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Phased release for debts created between April 2020 &amp; October 2021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Veterans in later phases will receive quarterly informational letters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endParaRPr lang="en-US" sz="8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resumed benefit offsets in January 2022</a:t>
            </a:r>
          </a:p>
          <a:p>
            <a:pPr lvl="0">
              <a:spcAft>
                <a:spcPts val="600"/>
              </a:spcAft>
              <a:defRPr/>
            </a:pPr>
            <a:endParaRPr lang="en-US" sz="8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will not resume </a:t>
            </a: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referrals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 Reporting Agencies or Credit Alert Verification Reporting System (CAIVRS) until 2022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Department of the Treasury activity resumed October 1, 2021 for debts under their jurisdiction prior to the pandemic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8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will not refer new</a:t>
            </a: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VBA Veteran/Student debts to Treasury until July 2022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8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40FBB6-9575-4629-87AB-B9FEEAA12D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290F8523-78D3-4303-A3F5-C82B3BF934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2D234B9-053F-4883-BB9E-DA683F85D251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14</a:t>
            </a:r>
          </a:p>
        </p:txBody>
      </p:sp>
    </p:spTree>
    <p:extLst>
      <p:ext uri="{BB962C8B-B14F-4D97-AF65-F5344CB8AC3E}">
        <p14:creationId xmlns:p14="http://schemas.microsoft.com/office/powerpoint/2010/main" val="1735164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Debt Relief Options- Students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40FBB6-9575-4629-87AB-B9FEEAA12D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290F8523-78D3-4303-A3F5-C82B3BF934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2EDC27B-B91E-4F16-9003-B5B21BD1BBC3}"/>
              </a:ext>
            </a:extLst>
          </p:cNvPr>
          <p:cNvSpPr/>
          <p:nvPr/>
        </p:nvSpPr>
        <p:spPr>
          <a:xfrm>
            <a:off x="613893" y="1226265"/>
            <a:ext cx="10964214" cy="4293483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Veterans/students are </a:t>
            </a:r>
            <a:r>
              <a:rPr lang="en-US" sz="28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financial hardship, DMC is providing continued relief options: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Extending repayment plans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Requesting debt forgiveness through the waiver process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Submitting a compromise offer to settle the debt for less than the full amount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Requesting a temporary hardship suspension of repayment until September 30, 2022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C95DC2-9A50-499D-AFEB-C0B00DBAF7C5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15</a:t>
            </a:r>
          </a:p>
        </p:txBody>
      </p:sp>
    </p:spTree>
    <p:extLst>
      <p:ext uri="{BB962C8B-B14F-4D97-AF65-F5344CB8AC3E}">
        <p14:creationId xmlns:p14="http://schemas.microsoft.com/office/powerpoint/2010/main" val="405977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Resuming Collection Activities - Schools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603735" y="1241547"/>
            <a:ext cx="11105666" cy="2323713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have been receiving DMC debt notification letters, no change</a:t>
            </a:r>
          </a:p>
          <a:p>
            <a:pPr lvl="0">
              <a:spcAft>
                <a:spcPts val="600"/>
              </a:spcAft>
              <a:defRPr/>
            </a:pPr>
            <a:endParaRPr lang="en-US" sz="8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Referrals to the Treasury Offset Program were not paused for schools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Department of the Treasury activity resumed October 1, 2021 for debts under their jurisdiction</a:t>
            </a:r>
            <a:endParaRPr lang="en-US" sz="8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8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40FBB6-9575-4629-87AB-B9FEEAA12D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290F8523-78D3-4303-A3F5-C82B3BF934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59D12A-FD2E-42B1-8DA8-EB7B06DB90A7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16</a:t>
            </a:r>
          </a:p>
        </p:txBody>
      </p:sp>
    </p:spTree>
    <p:extLst>
      <p:ext uri="{BB962C8B-B14F-4D97-AF65-F5344CB8AC3E}">
        <p14:creationId xmlns:p14="http://schemas.microsoft.com/office/powerpoint/2010/main" val="679843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for Veterans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582278" y="1569303"/>
            <a:ext cx="11105666" cy="3400931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Portal: </a:t>
            </a: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https://www.va.gov/manage-va-debt/</a:t>
            </a:r>
            <a:endParaRPr lang="en-US" sz="24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</a:t>
            </a: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terans can log in to view balances and DMC letters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FAQ’s  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notifications to Veterans  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enhancements to come</a:t>
            </a:r>
          </a:p>
          <a:p>
            <a:pPr lvl="3">
              <a:spcAft>
                <a:spcPts val="600"/>
              </a:spcAf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838B17-5F13-4771-BCC2-61E55EBBB4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BB28152C-7D2F-4514-9CB6-97AF1EC3AC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92361A-97D3-4B64-9DF3-A8DED36CBA7D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17</a:t>
            </a:r>
          </a:p>
        </p:txBody>
      </p:sp>
    </p:spTree>
    <p:extLst>
      <p:ext uri="{BB962C8B-B14F-4D97-AF65-F5344CB8AC3E}">
        <p14:creationId xmlns:p14="http://schemas.microsoft.com/office/powerpoint/2010/main" val="3740375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Outreach and Updates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40FBB6-9575-4629-87AB-B9FEEAA12D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290F8523-78D3-4303-A3F5-C82B3BF934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2EDC27B-B91E-4F16-9003-B5B21BD1BBC3}"/>
              </a:ext>
            </a:extLst>
          </p:cNvPr>
          <p:cNvSpPr/>
          <p:nvPr/>
        </p:nvSpPr>
        <p:spPr>
          <a:xfrm>
            <a:off x="613893" y="984530"/>
            <a:ext cx="10964214" cy="4570482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VSO, SCO and Veteran emails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(VetResources, VA Benefits Newsletter)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Borne the Battle Podcast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VAntage Point Blog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VA launches user-friendly online financial status report form for VBA debts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 social media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Did you know VA has a social media directory?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 releases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February 2, 2021: VA Establishes new Threshold for Reporting Benefit and Medical debt</a:t>
            </a:r>
            <a:endParaRPr lang="en-US" sz="20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24B66D-DCD1-4077-B867-B1D085397E24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18</a:t>
            </a:r>
          </a:p>
        </p:txBody>
      </p:sp>
    </p:spTree>
    <p:extLst>
      <p:ext uri="{BB962C8B-B14F-4D97-AF65-F5344CB8AC3E}">
        <p14:creationId xmlns:p14="http://schemas.microsoft.com/office/powerpoint/2010/main" val="3499875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DMC School Official Debt Line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582278" y="307419"/>
            <a:ext cx="11105666" cy="5924699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2">
              <a:spcAft>
                <a:spcPts val="600"/>
              </a:spcAft>
              <a:defRPr/>
            </a:pPr>
            <a:endParaRPr lang="en-US" sz="24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833-720-2574 (international 612-843-6508)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3">
              <a:spcAft>
                <a:spcPts val="600"/>
              </a:spcAf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for questions on Post 9/11 GI Bill Tuition and Fees debts such as: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 dates for a debt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Confirm a payment was received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 an outstanding balance</a:t>
            </a:r>
          </a:p>
          <a:p>
            <a:pPr marL="1714500" lvl="3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Assistance with an online payment</a:t>
            </a:r>
          </a:p>
          <a:p>
            <a:pPr lvl="2">
              <a:spcAft>
                <a:spcPts val="600"/>
              </a:spcAft>
              <a:defRPr/>
            </a:pPr>
            <a:endParaRPr lang="en-US" sz="12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Aft>
                <a:spcPts val="600"/>
              </a:spcAf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Disputes regarding the existence or amount of the debt </a:t>
            </a: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sent via </a:t>
            </a: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https://ask.va.gov/</a:t>
            </a: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(Select category: “Veterans Affairs-Debt” and topic: “A School Official”)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B263ED-DD6C-4B3E-9D57-8DE208D5E42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BCA1F8A2-C6E3-46A0-95FA-D0AD74DA75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84E565-36AE-4C85-8DB2-2A80B4974775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19</a:t>
            </a:r>
          </a:p>
        </p:txBody>
      </p:sp>
    </p:spTree>
    <p:extLst>
      <p:ext uri="{BB962C8B-B14F-4D97-AF65-F5344CB8AC3E}">
        <p14:creationId xmlns:p14="http://schemas.microsoft.com/office/powerpoint/2010/main" val="213269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A7EC39B-6A3E-4D94-B950-AFB4B382A229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7BF82FE7-EF23-443B-AAEE-5106A6D4F43E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E13C418-2773-4D8B-880F-281E6404D2B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11C2AF3-67B7-42A8-A978-A7BB548DCB91}"/>
              </a:ext>
            </a:extLst>
          </p:cNvPr>
          <p:cNvGrpSpPr/>
          <p:nvPr/>
        </p:nvGrpSpPr>
        <p:grpSpPr>
          <a:xfrm>
            <a:off x="6559820" y="1409940"/>
            <a:ext cx="3920611" cy="4436984"/>
            <a:chOff x="7744772" y="1189773"/>
            <a:chExt cx="3368668" cy="4528274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00DBE28-5E1F-466A-83C4-4B7E22CFE184}"/>
                </a:ext>
              </a:extLst>
            </p:cNvPr>
            <p:cNvCxnSpPr/>
            <p:nvPr/>
          </p:nvCxnSpPr>
          <p:spPr>
            <a:xfrm>
              <a:off x="7744772" y="1820746"/>
              <a:ext cx="32187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5E0016B-2D6A-4437-8906-A249C03725B0}"/>
                </a:ext>
              </a:extLst>
            </p:cNvPr>
            <p:cNvCxnSpPr/>
            <p:nvPr/>
          </p:nvCxnSpPr>
          <p:spPr>
            <a:xfrm>
              <a:off x="7744772" y="4233130"/>
              <a:ext cx="32187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71E08F1-05FB-4CCF-821D-377D2AA083B7}"/>
                </a:ext>
              </a:extLst>
            </p:cNvPr>
            <p:cNvSpPr/>
            <p:nvPr/>
          </p:nvSpPr>
          <p:spPr>
            <a:xfrm>
              <a:off x="8545161" y="1189773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Provide an overview of DMC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0C2E1A8-E24A-49D5-B735-D09B27F6E5E5}"/>
                </a:ext>
              </a:extLst>
            </p:cNvPr>
            <p:cNvGrpSpPr/>
            <p:nvPr/>
          </p:nvGrpSpPr>
          <p:grpSpPr>
            <a:xfrm>
              <a:off x="7744772" y="1193235"/>
              <a:ext cx="633536" cy="450894"/>
              <a:chOff x="7235832" y="1169640"/>
              <a:chExt cx="633536" cy="450894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59D64D3E-76BD-40BD-8F23-55C0F4BD9E3F}"/>
                  </a:ext>
                </a:extLst>
              </p:cNvPr>
              <p:cNvGrpSpPr/>
              <p:nvPr/>
            </p:nvGrpSpPr>
            <p:grpSpPr>
              <a:xfrm>
                <a:off x="7235832" y="1169640"/>
                <a:ext cx="633536" cy="450894"/>
                <a:chOff x="7235832" y="1169640"/>
                <a:chExt cx="633536" cy="450894"/>
              </a:xfrm>
            </p:grpSpPr>
            <p:sp>
              <p:nvSpPr>
                <p:cNvPr id="127" name="Flowchart: Off-page Connector 126">
                  <a:extLst>
                    <a:ext uri="{FF2B5EF4-FFF2-40B4-BE49-F238E27FC236}">
                      <a16:creationId xmlns:a16="http://schemas.microsoft.com/office/drawing/2014/main" id="{DB8B0E1C-1CCC-4ED8-B9AD-08A1C01E3003}"/>
                    </a:ext>
                  </a:extLst>
                </p:cNvPr>
                <p:cNvSpPr/>
                <p:nvPr/>
              </p:nvSpPr>
              <p:spPr>
                <a:xfrm rot="16200000">
                  <a:off x="7429476" y="1180642"/>
                  <a:ext cx="396164" cy="483620"/>
                </a:xfrm>
                <a:prstGeom prst="flowChartOffpageConnector">
                  <a:avLst/>
                </a:prstGeom>
                <a:solidFill>
                  <a:srgbClr val="00226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2607DC62-D03A-4BA4-87C9-3B2C402E7FFB}"/>
                    </a:ext>
                  </a:extLst>
                </p:cNvPr>
                <p:cNvSpPr txBox="1"/>
                <p:nvPr/>
              </p:nvSpPr>
              <p:spPr>
                <a:xfrm>
                  <a:off x="7463300" y="1300152"/>
                  <a:ext cx="31148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d-ID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1.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0463B6AE-8993-4793-9AB5-AA8F717F3E11}"/>
                    </a:ext>
                  </a:extLst>
                </p:cNvPr>
                <p:cNvSpPr/>
                <p:nvPr/>
              </p:nvSpPr>
              <p:spPr>
                <a:xfrm rot="18956483">
                  <a:off x="7235832" y="1169640"/>
                  <a:ext cx="553525" cy="382739"/>
                </a:xfrm>
                <a:custGeom>
                  <a:avLst/>
                  <a:gdLst>
                    <a:gd name="connsiteX0" fmla="*/ 275490 w 553525"/>
                    <a:gd name="connsiteY0" fmla="*/ 0 h 382739"/>
                    <a:gd name="connsiteX1" fmla="*/ 553525 w 553525"/>
                    <a:gd name="connsiteY1" fmla="*/ 269045 h 382739"/>
                    <a:gd name="connsiteX2" fmla="*/ 540502 w 553525"/>
                    <a:gd name="connsiteY2" fmla="*/ 309049 h 382739"/>
                    <a:gd name="connsiteX3" fmla="*/ 485290 w 553525"/>
                    <a:gd name="connsiteY3" fmla="*/ 339596 h 382739"/>
                    <a:gd name="connsiteX4" fmla="*/ 274656 w 553525"/>
                    <a:gd name="connsiteY4" fmla="*/ 382739 h 382739"/>
                    <a:gd name="connsiteX5" fmla="*/ 64022 w 553525"/>
                    <a:gd name="connsiteY5" fmla="*/ 339596 h 382739"/>
                    <a:gd name="connsiteX6" fmla="*/ 47011 w 553525"/>
                    <a:gd name="connsiteY6" fmla="*/ 330185 h 382739"/>
                    <a:gd name="connsiteX7" fmla="*/ 0 w 553525"/>
                    <a:gd name="connsiteY7" fmla="*/ 284695 h 382739"/>
                    <a:gd name="connsiteX8" fmla="*/ 275490 w 553525"/>
                    <a:gd name="connsiteY8" fmla="*/ 0 h 382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3525" h="382739">
                      <a:moveTo>
                        <a:pt x="275490" y="0"/>
                      </a:moveTo>
                      <a:lnTo>
                        <a:pt x="553525" y="269045"/>
                      </a:lnTo>
                      <a:lnTo>
                        <a:pt x="540502" y="309049"/>
                      </a:lnTo>
                      <a:lnTo>
                        <a:pt x="485290" y="339596"/>
                      </a:lnTo>
                      <a:cubicBezTo>
                        <a:pt x="425163" y="366834"/>
                        <a:pt x="352680" y="382739"/>
                        <a:pt x="274656" y="382739"/>
                      </a:cubicBezTo>
                      <a:cubicBezTo>
                        <a:pt x="196632" y="382739"/>
                        <a:pt x="124148" y="366834"/>
                        <a:pt x="64022" y="339596"/>
                      </a:cubicBezTo>
                      <a:lnTo>
                        <a:pt x="47011" y="330185"/>
                      </a:lnTo>
                      <a:lnTo>
                        <a:pt x="0" y="284695"/>
                      </a:lnTo>
                      <a:lnTo>
                        <a:pt x="275490" y="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53000"/>
                      </a:schemeClr>
                    </a:gs>
                    <a:gs pos="3000">
                      <a:schemeClr val="bg1">
                        <a:alpha val="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233C38A5-25DA-41AA-8A3C-0CD114E5EAA4}"/>
                  </a:ext>
                </a:extLst>
              </p:cNvPr>
              <p:cNvSpPr/>
              <p:nvPr/>
            </p:nvSpPr>
            <p:spPr>
              <a:xfrm>
                <a:off x="7271642" y="1224360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626E86E-9DDC-47E6-950D-87886C0717F0}"/>
                </a:ext>
              </a:extLst>
            </p:cNvPr>
            <p:cNvSpPr/>
            <p:nvPr/>
          </p:nvSpPr>
          <p:spPr>
            <a:xfrm>
              <a:off x="8545161" y="1992298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Assess why/how debts are established</a:t>
              </a: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C0ECB42-3FD8-4DA8-8D98-0DA9E5E5AFF9}"/>
                </a:ext>
              </a:extLst>
            </p:cNvPr>
            <p:cNvSpPr/>
            <p:nvPr/>
          </p:nvSpPr>
          <p:spPr>
            <a:xfrm rot="18956483">
              <a:off x="7799977" y="4409747"/>
              <a:ext cx="553525" cy="382739"/>
            </a:xfrm>
            <a:custGeom>
              <a:avLst/>
              <a:gdLst>
                <a:gd name="connsiteX0" fmla="*/ 275490 w 553525"/>
                <a:gd name="connsiteY0" fmla="*/ 0 h 382739"/>
                <a:gd name="connsiteX1" fmla="*/ 553525 w 553525"/>
                <a:gd name="connsiteY1" fmla="*/ 269045 h 382739"/>
                <a:gd name="connsiteX2" fmla="*/ 540502 w 553525"/>
                <a:gd name="connsiteY2" fmla="*/ 309049 h 382739"/>
                <a:gd name="connsiteX3" fmla="*/ 485290 w 553525"/>
                <a:gd name="connsiteY3" fmla="*/ 339596 h 382739"/>
                <a:gd name="connsiteX4" fmla="*/ 274656 w 553525"/>
                <a:gd name="connsiteY4" fmla="*/ 382739 h 382739"/>
                <a:gd name="connsiteX5" fmla="*/ 64022 w 553525"/>
                <a:gd name="connsiteY5" fmla="*/ 339596 h 382739"/>
                <a:gd name="connsiteX6" fmla="*/ 47011 w 553525"/>
                <a:gd name="connsiteY6" fmla="*/ 330185 h 382739"/>
                <a:gd name="connsiteX7" fmla="*/ 0 w 553525"/>
                <a:gd name="connsiteY7" fmla="*/ 284695 h 382739"/>
                <a:gd name="connsiteX8" fmla="*/ 275490 w 553525"/>
                <a:gd name="connsiteY8" fmla="*/ 0 h 38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525" h="382739">
                  <a:moveTo>
                    <a:pt x="275490" y="0"/>
                  </a:moveTo>
                  <a:lnTo>
                    <a:pt x="553525" y="269045"/>
                  </a:lnTo>
                  <a:lnTo>
                    <a:pt x="540502" y="309049"/>
                  </a:lnTo>
                  <a:lnTo>
                    <a:pt x="485290" y="339596"/>
                  </a:lnTo>
                  <a:cubicBezTo>
                    <a:pt x="425163" y="366834"/>
                    <a:pt x="352680" y="382739"/>
                    <a:pt x="274656" y="382739"/>
                  </a:cubicBezTo>
                  <a:cubicBezTo>
                    <a:pt x="196632" y="382739"/>
                    <a:pt x="124148" y="366834"/>
                    <a:pt x="64022" y="339596"/>
                  </a:cubicBezTo>
                  <a:lnTo>
                    <a:pt x="47011" y="330185"/>
                  </a:lnTo>
                  <a:lnTo>
                    <a:pt x="0" y="284695"/>
                  </a:lnTo>
                  <a:lnTo>
                    <a:pt x="27549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53000"/>
                  </a:schemeClr>
                </a:gs>
                <a:gs pos="3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44D21C6-AE64-47BC-873A-1CA4D1A249F9}"/>
                </a:ext>
              </a:extLst>
            </p:cNvPr>
            <p:cNvCxnSpPr/>
            <p:nvPr/>
          </p:nvCxnSpPr>
          <p:spPr>
            <a:xfrm>
              <a:off x="7744772" y="2624874"/>
              <a:ext cx="32187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4E19FF4-6E92-428B-8011-6E6960112EB1}"/>
                </a:ext>
              </a:extLst>
            </p:cNvPr>
            <p:cNvGrpSpPr/>
            <p:nvPr/>
          </p:nvGrpSpPr>
          <p:grpSpPr>
            <a:xfrm>
              <a:off x="7744772" y="2018138"/>
              <a:ext cx="633536" cy="450894"/>
              <a:chOff x="7744772" y="1997363"/>
              <a:chExt cx="633536" cy="450894"/>
            </a:xfrm>
          </p:grpSpPr>
          <p:sp>
            <p:nvSpPr>
              <p:cNvPr id="120" name="Flowchart: Off-page Connector 119">
                <a:extLst>
                  <a:ext uri="{FF2B5EF4-FFF2-40B4-BE49-F238E27FC236}">
                    <a16:creationId xmlns:a16="http://schemas.microsoft.com/office/drawing/2014/main" id="{5CFE5A14-66C3-49EC-83F8-459DF44D5B5C}"/>
                  </a:ext>
                </a:extLst>
              </p:cNvPr>
              <p:cNvSpPr/>
              <p:nvPr/>
            </p:nvSpPr>
            <p:spPr>
              <a:xfrm rot="16200000">
                <a:off x="7938416" y="2008365"/>
                <a:ext cx="396164" cy="483620"/>
              </a:xfrm>
              <a:prstGeom prst="flowChartOffpageConnector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90A109AB-3C58-4E17-ADCF-ED5DE484E748}"/>
                  </a:ext>
                </a:extLst>
              </p:cNvPr>
              <p:cNvSpPr/>
              <p:nvPr/>
            </p:nvSpPr>
            <p:spPr>
              <a:xfrm rot="18956483">
                <a:off x="7744772" y="1997363"/>
                <a:ext cx="553525" cy="382739"/>
              </a:xfrm>
              <a:custGeom>
                <a:avLst/>
                <a:gdLst>
                  <a:gd name="connsiteX0" fmla="*/ 275490 w 553525"/>
                  <a:gd name="connsiteY0" fmla="*/ 0 h 382739"/>
                  <a:gd name="connsiteX1" fmla="*/ 553525 w 553525"/>
                  <a:gd name="connsiteY1" fmla="*/ 269045 h 382739"/>
                  <a:gd name="connsiteX2" fmla="*/ 540502 w 553525"/>
                  <a:gd name="connsiteY2" fmla="*/ 309049 h 382739"/>
                  <a:gd name="connsiteX3" fmla="*/ 485290 w 553525"/>
                  <a:gd name="connsiteY3" fmla="*/ 339596 h 382739"/>
                  <a:gd name="connsiteX4" fmla="*/ 274656 w 553525"/>
                  <a:gd name="connsiteY4" fmla="*/ 382739 h 382739"/>
                  <a:gd name="connsiteX5" fmla="*/ 64022 w 553525"/>
                  <a:gd name="connsiteY5" fmla="*/ 339596 h 382739"/>
                  <a:gd name="connsiteX6" fmla="*/ 47011 w 553525"/>
                  <a:gd name="connsiteY6" fmla="*/ 330185 h 382739"/>
                  <a:gd name="connsiteX7" fmla="*/ 0 w 553525"/>
                  <a:gd name="connsiteY7" fmla="*/ 284695 h 382739"/>
                  <a:gd name="connsiteX8" fmla="*/ 275490 w 553525"/>
                  <a:gd name="connsiteY8" fmla="*/ 0 h 3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525" h="382739">
                    <a:moveTo>
                      <a:pt x="275490" y="0"/>
                    </a:moveTo>
                    <a:lnTo>
                      <a:pt x="553525" y="269045"/>
                    </a:lnTo>
                    <a:lnTo>
                      <a:pt x="540502" y="309049"/>
                    </a:lnTo>
                    <a:lnTo>
                      <a:pt x="485290" y="339596"/>
                    </a:lnTo>
                    <a:cubicBezTo>
                      <a:pt x="425163" y="366834"/>
                      <a:pt x="352680" y="382739"/>
                      <a:pt x="274656" y="382739"/>
                    </a:cubicBezTo>
                    <a:cubicBezTo>
                      <a:pt x="196632" y="382739"/>
                      <a:pt x="124148" y="366834"/>
                      <a:pt x="64022" y="339596"/>
                    </a:cubicBezTo>
                    <a:lnTo>
                      <a:pt x="47011" y="330185"/>
                    </a:lnTo>
                    <a:lnTo>
                      <a:pt x="0" y="284695"/>
                    </a:lnTo>
                    <a:lnTo>
                      <a:pt x="27549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53000"/>
                    </a:schemeClr>
                  </a:gs>
                  <a:gs pos="3000">
                    <a:schemeClr val="bg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928210A7-3355-480E-A9E4-940D8D3D76D9}"/>
                  </a:ext>
                </a:extLst>
              </p:cNvPr>
              <p:cNvSpPr/>
              <p:nvPr/>
            </p:nvSpPr>
            <p:spPr>
              <a:xfrm>
                <a:off x="7780582" y="2052083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F61DE7D-80CD-4DBE-9E10-BFA349D73600}"/>
                  </a:ext>
                </a:extLst>
              </p:cNvPr>
              <p:cNvSpPr txBox="1"/>
              <p:nvPr/>
            </p:nvSpPr>
            <p:spPr>
              <a:xfrm>
                <a:off x="7972240" y="2127875"/>
                <a:ext cx="3114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EFA4847-246F-465E-A884-49A73AC5E178}"/>
                </a:ext>
              </a:extLst>
            </p:cNvPr>
            <p:cNvGrpSpPr/>
            <p:nvPr/>
          </p:nvGrpSpPr>
          <p:grpSpPr>
            <a:xfrm>
              <a:off x="7744772" y="2801491"/>
              <a:ext cx="633536" cy="450894"/>
              <a:chOff x="7235832" y="2777896"/>
              <a:chExt cx="633536" cy="450894"/>
            </a:xfrm>
          </p:grpSpPr>
          <p:sp>
            <p:nvSpPr>
              <p:cNvPr id="89" name="Flowchart: Off-page Connector 88">
                <a:extLst>
                  <a:ext uri="{FF2B5EF4-FFF2-40B4-BE49-F238E27FC236}">
                    <a16:creationId xmlns:a16="http://schemas.microsoft.com/office/drawing/2014/main" id="{936BCDA2-9703-464C-82B3-9C224DEB4320}"/>
                  </a:ext>
                </a:extLst>
              </p:cNvPr>
              <p:cNvSpPr/>
              <p:nvPr/>
            </p:nvSpPr>
            <p:spPr>
              <a:xfrm rot="16200000">
                <a:off x="7429476" y="2788898"/>
                <a:ext cx="396164" cy="483620"/>
              </a:xfrm>
              <a:prstGeom prst="flowChartOffpageConnector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D85E5C2-8535-40E5-AE5A-00E4E9E59148}"/>
                  </a:ext>
                </a:extLst>
              </p:cNvPr>
              <p:cNvSpPr/>
              <p:nvPr/>
            </p:nvSpPr>
            <p:spPr>
              <a:xfrm rot="18956483">
                <a:off x="7235832" y="2777896"/>
                <a:ext cx="553525" cy="382739"/>
              </a:xfrm>
              <a:custGeom>
                <a:avLst/>
                <a:gdLst>
                  <a:gd name="connsiteX0" fmla="*/ 275490 w 553525"/>
                  <a:gd name="connsiteY0" fmla="*/ 0 h 382739"/>
                  <a:gd name="connsiteX1" fmla="*/ 553525 w 553525"/>
                  <a:gd name="connsiteY1" fmla="*/ 269045 h 382739"/>
                  <a:gd name="connsiteX2" fmla="*/ 540502 w 553525"/>
                  <a:gd name="connsiteY2" fmla="*/ 309049 h 382739"/>
                  <a:gd name="connsiteX3" fmla="*/ 485290 w 553525"/>
                  <a:gd name="connsiteY3" fmla="*/ 339596 h 382739"/>
                  <a:gd name="connsiteX4" fmla="*/ 274656 w 553525"/>
                  <a:gd name="connsiteY4" fmla="*/ 382739 h 382739"/>
                  <a:gd name="connsiteX5" fmla="*/ 64022 w 553525"/>
                  <a:gd name="connsiteY5" fmla="*/ 339596 h 382739"/>
                  <a:gd name="connsiteX6" fmla="*/ 47011 w 553525"/>
                  <a:gd name="connsiteY6" fmla="*/ 330185 h 382739"/>
                  <a:gd name="connsiteX7" fmla="*/ 0 w 553525"/>
                  <a:gd name="connsiteY7" fmla="*/ 284695 h 382739"/>
                  <a:gd name="connsiteX8" fmla="*/ 275490 w 553525"/>
                  <a:gd name="connsiteY8" fmla="*/ 0 h 3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525" h="382739">
                    <a:moveTo>
                      <a:pt x="275490" y="0"/>
                    </a:moveTo>
                    <a:lnTo>
                      <a:pt x="553525" y="269045"/>
                    </a:lnTo>
                    <a:lnTo>
                      <a:pt x="540502" y="309049"/>
                    </a:lnTo>
                    <a:lnTo>
                      <a:pt x="485290" y="339596"/>
                    </a:lnTo>
                    <a:cubicBezTo>
                      <a:pt x="425163" y="366834"/>
                      <a:pt x="352680" y="382739"/>
                      <a:pt x="274656" y="382739"/>
                    </a:cubicBezTo>
                    <a:cubicBezTo>
                      <a:pt x="196632" y="382739"/>
                      <a:pt x="124148" y="366834"/>
                      <a:pt x="64022" y="339596"/>
                    </a:cubicBezTo>
                    <a:lnTo>
                      <a:pt x="47011" y="330185"/>
                    </a:lnTo>
                    <a:lnTo>
                      <a:pt x="0" y="284695"/>
                    </a:lnTo>
                    <a:lnTo>
                      <a:pt x="27549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53000"/>
                    </a:schemeClr>
                  </a:gs>
                  <a:gs pos="3000">
                    <a:schemeClr val="bg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A8C1676-A958-47FD-9C04-B86FABE6A992}"/>
                  </a:ext>
                </a:extLst>
              </p:cNvPr>
              <p:cNvSpPr/>
              <p:nvPr/>
            </p:nvSpPr>
            <p:spPr>
              <a:xfrm>
                <a:off x="7271642" y="2832616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70D73EC-2128-42E7-BB09-1414A65AA19D}"/>
                  </a:ext>
                </a:extLst>
              </p:cNvPr>
              <p:cNvSpPr txBox="1"/>
              <p:nvPr/>
            </p:nvSpPr>
            <p:spPr>
              <a:xfrm>
                <a:off x="7463300" y="2908408"/>
                <a:ext cx="3114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465A295-6AF2-431B-96AD-0F877EE9374E}"/>
                </a:ext>
              </a:extLst>
            </p:cNvPr>
            <p:cNvCxnSpPr/>
            <p:nvPr/>
          </p:nvCxnSpPr>
          <p:spPr>
            <a:xfrm>
              <a:off x="7744772" y="3429002"/>
              <a:ext cx="32187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2472369-EEA1-49D7-902C-3AF0DA3F5A1E}"/>
                </a:ext>
              </a:extLst>
            </p:cNvPr>
            <p:cNvGrpSpPr/>
            <p:nvPr/>
          </p:nvGrpSpPr>
          <p:grpSpPr>
            <a:xfrm>
              <a:off x="7744772" y="3605619"/>
              <a:ext cx="633536" cy="450894"/>
              <a:chOff x="7235832" y="3582024"/>
              <a:chExt cx="633536" cy="450894"/>
            </a:xfrm>
          </p:grpSpPr>
          <p:sp>
            <p:nvSpPr>
              <p:cNvPr id="85" name="Flowchart: Off-page Connector 84">
                <a:extLst>
                  <a:ext uri="{FF2B5EF4-FFF2-40B4-BE49-F238E27FC236}">
                    <a16:creationId xmlns:a16="http://schemas.microsoft.com/office/drawing/2014/main" id="{EA56AD5E-8491-4B05-B71C-AC6DEFE59E9A}"/>
                  </a:ext>
                </a:extLst>
              </p:cNvPr>
              <p:cNvSpPr/>
              <p:nvPr/>
            </p:nvSpPr>
            <p:spPr>
              <a:xfrm rot="16200000">
                <a:off x="7429476" y="3593026"/>
                <a:ext cx="396164" cy="483620"/>
              </a:xfrm>
              <a:prstGeom prst="flowChartOffpageConnector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5642A7C-8249-435E-A14D-EDEE2146BBC5}"/>
                  </a:ext>
                </a:extLst>
              </p:cNvPr>
              <p:cNvSpPr/>
              <p:nvPr/>
            </p:nvSpPr>
            <p:spPr>
              <a:xfrm rot="18956483">
                <a:off x="7235832" y="3582024"/>
                <a:ext cx="553525" cy="382739"/>
              </a:xfrm>
              <a:custGeom>
                <a:avLst/>
                <a:gdLst>
                  <a:gd name="connsiteX0" fmla="*/ 275490 w 553525"/>
                  <a:gd name="connsiteY0" fmla="*/ 0 h 382739"/>
                  <a:gd name="connsiteX1" fmla="*/ 553525 w 553525"/>
                  <a:gd name="connsiteY1" fmla="*/ 269045 h 382739"/>
                  <a:gd name="connsiteX2" fmla="*/ 540502 w 553525"/>
                  <a:gd name="connsiteY2" fmla="*/ 309049 h 382739"/>
                  <a:gd name="connsiteX3" fmla="*/ 485290 w 553525"/>
                  <a:gd name="connsiteY3" fmla="*/ 339596 h 382739"/>
                  <a:gd name="connsiteX4" fmla="*/ 274656 w 553525"/>
                  <a:gd name="connsiteY4" fmla="*/ 382739 h 382739"/>
                  <a:gd name="connsiteX5" fmla="*/ 64022 w 553525"/>
                  <a:gd name="connsiteY5" fmla="*/ 339596 h 382739"/>
                  <a:gd name="connsiteX6" fmla="*/ 47011 w 553525"/>
                  <a:gd name="connsiteY6" fmla="*/ 330185 h 382739"/>
                  <a:gd name="connsiteX7" fmla="*/ 0 w 553525"/>
                  <a:gd name="connsiteY7" fmla="*/ 284695 h 382739"/>
                  <a:gd name="connsiteX8" fmla="*/ 275490 w 553525"/>
                  <a:gd name="connsiteY8" fmla="*/ 0 h 3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525" h="382739">
                    <a:moveTo>
                      <a:pt x="275490" y="0"/>
                    </a:moveTo>
                    <a:lnTo>
                      <a:pt x="553525" y="269045"/>
                    </a:lnTo>
                    <a:lnTo>
                      <a:pt x="540502" y="309049"/>
                    </a:lnTo>
                    <a:lnTo>
                      <a:pt x="485290" y="339596"/>
                    </a:lnTo>
                    <a:cubicBezTo>
                      <a:pt x="425163" y="366834"/>
                      <a:pt x="352680" y="382739"/>
                      <a:pt x="274656" y="382739"/>
                    </a:cubicBezTo>
                    <a:cubicBezTo>
                      <a:pt x="196632" y="382739"/>
                      <a:pt x="124148" y="366834"/>
                      <a:pt x="64022" y="339596"/>
                    </a:cubicBezTo>
                    <a:lnTo>
                      <a:pt x="47011" y="330185"/>
                    </a:lnTo>
                    <a:lnTo>
                      <a:pt x="0" y="284695"/>
                    </a:lnTo>
                    <a:lnTo>
                      <a:pt x="27549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53000"/>
                    </a:schemeClr>
                  </a:gs>
                  <a:gs pos="3000">
                    <a:schemeClr val="bg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39ABECC-2D6A-4E73-A496-3DAABABFCD2C}"/>
                  </a:ext>
                </a:extLst>
              </p:cNvPr>
              <p:cNvSpPr/>
              <p:nvPr/>
            </p:nvSpPr>
            <p:spPr>
              <a:xfrm>
                <a:off x="7271642" y="3636744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F22DAC4-97FD-4FEF-81D6-B80431AF96BA}"/>
                  </a:ext>
                </a:extLst>
              </p:cNvPr>
              <p:cNvSpPr txBox="1"/>
              <p:nvPr/>
            </p:nvSpPr>
            <p:spPr>
              <a:xfrm>
                <a:off x="7463300" y="3712536"/>
                <a:ext cx="3114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2865A00-1E25-45E2-AD4B-26174631189D}"/>
                </a:ext>
              </a:extLst>
            </p:cNvPr>
            <p:cNvCxnSpPr/>
            <p:nvPr/>
          </p:nvCxnSpPr>
          <p:spPr>
            <a:xfrm>
              <a:off x="7744772" y="5037258"/>
              <a:ext cx="32187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8F47365-2170-4E87-93C5-FE91FBD532E9}"/>
                </a:ext>
              </a:extLst>
            </p:cNvPr>
            <p:cNvGrpSpPr/>
            <p:nvPr/>
          </p:nvGrpSpPr>
          <p:grpSpPr>
            <a:xfrm>
              <a:off x="7744772" y="5213871"/>
              <a:ext cx="633536" cy="450894"/>
              <a:chOff x="7235832" y="5190276"/>
              <a:chExt cx="633536" cy="450894"/>
            </a:xfrm>
          </p:grpSpPr>
          <p:sp>
            <p:nvSpPr>
              <p:cNvPr id="81" name="Flowchart: Off-page Connector 80">
                <a:extLst>
                  <a:ext uri="{FF2B5EF4-FFF2-40B4-BE49-F238E27FC236}">
                    <a16:creationId xmlns:a16="http://schemas.microsoft.com/office/drawing/2014/main" id="{9210896C-9729-4F39-B807-8223B7FA5C5E}"/>
                  </a:ext>
                </a:extLst>
              </p:cNvPr>
              <p:cNvSpPr/>
              <p:nvPr/>
            </p:nvSpPr>
            <p:spPr>
              <a:xfrm rot="16200000">
                <a:off x="7429476" y="5201278"/>
                <a:ext cx="396164" cy="483620"/>
              </a:xfrm>
              <a:prstGeom prst="flowChartOffpageConnector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9A0CDAD3-1001-4CAA-A9DB-8EB38D62DCC0}"/>
                  </a:ext>
                </a:extLst>
              </p:cNvPr>
              <p:cNvSpPr/>
              <p:nvPr/>
            </p:nvSpPr>
            <p:spPr>
              <a:xfrm rot="18956483">
                <a:off x="7235832" y="5190276"/>
                <a:ext cx="553525" cy="382739"/>
              </a:xfrm>
              <a:custGeom>
                <a:avLst/>
                <a:gdLst>
                  <a:gd name="connsiteX0" fmla="*/ 275490 w 553525"/>
                  <a:gd name="connsiteY0" fmla="*/ 0 h 382739"/>
                  <a:gd name="connsiteX1" fmla="*/ 553525 w 553525"/>
                  <a:gd name="connsiteY1" fmla="*/ 269045 h 382739"/>
                  <a:gd name="connsiteX2" fmla="*/ 540502 w 553525"/>
                  <a:gd name="connsiteY2" fmla="*/ 309049 h 382739"/>
                  <a:gd name="connsiteX3" fmla="*/ 485290 w 553525"/>
                  <a:gd name="connsiteY3" fmla="*/ 339596 h 382739"/>
                  <a:gd name="connsiteX4" fmla="*/ 274656 w 553525"/>
                  <a:gd name="connsiteY4" fmla="*/ 382739 h 382739"/>
                  <a:gd name="connsiteX5" fmla="*/ 64022 w 553525"/>
                  <a:gd name="connsiteY5" fmla="*/ 339596 h 382739"/>
                  <a:gd name="connsiteX6" fmla="*/ 47011 w 553525"/>
                  <a:gd name="connsiteY6" fmla="*/ 330185 h 382739"/>
                  <a:gd name="connsiteX7" fmla="*/ 0 w 553525"/>
                  <a:gd name="connsiteY7" fmla="*/ 284695 h 382739"/>
                  <a:gd name="connsiteX8" fmla="*/ 275490 w 553525"/>
                  <a:gd name="connsiteY8" fmla="*/ 0 h 3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525" h="382739">
                    <a:moveTo>
                      <a:pt x="275490" y="0"/>
                    </a:moveTo>
                    <a:lnTo>
                      <a:pt x="553525" y="269045"/>
                    </a:lnTo>
                    <a:lnTo>
                      <a:pt x="540502" y="309049"/>
                    </a:lnTo>
                    <a:lnTo>
                      <a:pt x="485290" y="339596"/>
                    </a:lnTo>
                    <a:cubicBezTo>
                      <a:pt x="425163" y="366834"/>
                      <a:pt x="352680" y="382739"/>
                      <a:pt x="274656" y="382739"/>
                    </a:cubicBezTo>
                    <a:cubicBezTo>
                      <a:pt x="196632" y="382739"/>
                      <a:pt x="124148" y="366834"/>
                      <a:pt x="64022" y="339596"/>
                    </a:cubicBezTo>
                    <a:lnTo>
                      <a:pt x="47011" y="330185"/>
                    </a:lnTo>
                    <a:lnTo>
                      <a:pt x="0" y="284695"/>
                    </a:lnTo>
                    <a:lnTo>
                      <a:pt x="27549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53000"/>
                    </a:schemeClr>
                  </a:gs>
                  <a:gs pos="3000">
                    <a:schemeClr val="bg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100B582-6D05-45EB-92B8-2132564577D1}"/>
                  </a:ext>
                </a:extLst>
              </p:cNvPr>
              <p:cNvSpPr/>
              <p:nvPr/>
            </p:nvSpPr>
            <p:spPr>
              <a:xfrm>
                <a:off x="7271642" y="5244996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F88E02A-CA97-4E65-84A5-53A3EA363067}"/>
                  </a:ext>
                </a:extLst>
              </p:cNvPr>
              <p:cNvSpPr txBox="1"/>
              <p:nvPr/>
            </p:nvSpPr>
            <p:spPr>
              <a:xfrm>
                <a:off x="7463300" y="5320788"/>
                <a:ext cx="3114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0CF75CB-EFB4-4E1E-ADBE-1743980912E7}"/>
                </a:ext>
              </a:extLst>
            </p:cNvPr>
            <p:cNvGrpSpPr/>
            <p:nvPr/>
          </p:nvGrpSpPr>
          <p:grpSpPr>
            <a:xfrm>
              <a:off x="7744772" y="4409747"/>
              <a:ext cx="633536" cy="450894"/>
              <a:chOff x="7235832" y="3582024"/>
              <a:chExt cx="633536" cy="450894"/>
            </a:xfrm>
          </p:grpSpPr>
          <p:sp>
            <p:nvSpPr>
              <p:cNvPr id="77" name="Flowchart: Off-page Connector 76">
                <a:extLst>
                  <a:ext uri="{FF2B5EF4-FFF2-40B4-BE49-F238E27FC236}">
                    <a16:creationId xmlns:a16="http://schemas.microsoft.com/office/drawing/2014/main" id="{12D5B2CF-C3E9-4214-A5FD-CD8327FC1B7D}"/>
                  </a:ext>
                </a:extLst>
              </p:cNvPr>
              <p:cNvSpPr/>
              <p:nvPr/>
            </p:nvSpPr>
            <p:spPr>
              <a:xfrm rot="16200000">
                <a:off x="7429476" y="3593026"/>
                <a:ext cx="396164" cy="483620"/>
              </a:xfrm>
              <a:prstGeom prst="flowChartOffpageConnector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257F4AE-7F9F-425E-A786-7322F053D156}"/>
                  </a:ext>
                </a:extLst>
              </p:cNvPr>
              <p:cNvSpPr/>
              <p:nvPr/>
            </p:nvSpPr>
            <p:spPr>
              <a:xfrm rot="18956483">
                <a:off x="7235832" y="3582024"/>
                <a:ext cx="553525" cy="382739"/>
              </a:xfrm>
              <a:custGeom>
                <a:avLst/>
                <a:gdLst>
                  <a:gd name="connsiteX0" fmla="*/ 275490 w 553525"/>
                  <a:gd name="connsiteY0" fmla="*/ 0 h 382739"/>
                  <a:gd name="connsiteX1" fmla="*/ 553525 w 553525"/>
                  <a:gd name="connsiteY1" fmla="*/ 269045 h 382739"/>
                  <a:gd name="connsiteX2" fmla="*/ 540502 w 553525"/>
                  <a:gd name="connsiteY2" fmla="*/ 309049 h 382739"/>
                  <a:gd name="connsiteX3" fmla="*/ 485290 w 553525"/>
                  <a:gd name="connsiteY3" fmla="*/ 339596 h 382739"/>
                  <a:gd name="connsiteX4" fmla="*/ 274656 w 553525"/>
                  <a:gd name="connsiteY4" fmla="*/ 382739 h 382739"/>
                  <a:gd name="connsiteX5" fmla="*/ 64022 w 553525"/>
                  <a:gd name="connsiteY5" fmla="*/ 339596 h 382739"/>
                  <a:gd name="connsiteX6" fmla="*/ 47011 w 553525"/>
                  <a:gd name="connsiteY6" fmla="*/ 330185 h 382739"/>
                  <a:gd name="connsiteX7" fmla="*/ 0 w 553525"/>
                  <a:gd name="connsiteY7" fmla="*/ 284695 h 382739"/>
                  <a:gd name="connsiteX8" fmla="*/ 275490 w 553525"/>
                  <a:gd name="connsiteY8" fmla="*/ 0 h 3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525" h="382739">
                    <a:moveTo>
                      <a:pt x="275490" y="0"/>
                    </a:moveTo>
                    <a:lnTo>
                      <a:pt x="553525" y="269045"/>
                    </a:lnTo>
                    <a:lnTo>
                      <a:pt x="540502" y="309049"/>
                    </a:lnTo>
                    <a:lnTo>
                      <a:pt x="485290" y="339596"/>
                    </a:lnTo>
                    <a:cubicBezTo>
                      <a:pt x="425163" y="366834"/>
                      <a:pt x="352680" y="382739"/>
                      <a:pt x="274656" y="382739"/>
                    </a:cubicBezTo>
                    <a:cubicBezTo>
                      <a:pt x="196632" y="382739"/>
                      <a:pt x="124148" y="366834"/>
                      <a:pt x="64022" y="339596"/>
                    </a:cubicBezTo>
                    <a:lnTo>
                      <a:pt x="47011" y="330185"/>
                    </a:lnTo>
                    <a:lnTo>
                      <a:pt x="0" y="284695"/>
                    </a:lnTo>
                    <a:lnTo>
                      <a:pt x="27549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53000"/>
                    </a:schemeClr>
                  </a:gs>
                  <a:gs pos="3000">
                    <a:schemeClr val="bg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9B93777-FF77-4CFF-BB54-817EED9D7AC0}"/>
                  </a:ext>
                </a:extLst>
              </p:cNvPr>
              <p:cNvSpPr/>
              <p:nvPr/>
            </p:nvSpPr>
            <p:spPr>
              <a:xfrm>
                <a:off x="7271642" y="3636744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75F7FDE-4609-426D-BF99-9A1192EBC09C}"/>
                  </a:ext>
                </a:extLst>
              </p:cNvPr>
              <p:cNvSpPr txBox="1"/>
              <p:nvPr/>
            </p:nvSpPr>
            <p:spPr>
              <a:xfrm>
                <a:off x="7463300" y="3712536"/>
                <a:ext cx="3114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433C380-0736-4E90-8C7A-64DA14EA5AAE}"/>
                </a:ext>
              </a:extLst>
            </p:cNvPr>
            <p:cNvSpPr/>
            <p:nvPr/>
          </p:nvSpPr>
          <p:spPr>
            <a:xfrm>
              <a:off x="8545161" y="2940860"/>
              <a:ext cx="2568279" cy="25128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Define collection processes 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B614C45-8F0F-4491-8696-4CFF5ADCE086}"/>
                </a:ext>
              </a:extLst>
            </p:cNvPr>
            <p:cNvSpPr/>
            <p:nvPr/>
          </p:nvSpPr>
          <p:spPr>
            <a:xfrm>
              <a:off x="8545161" y="3600553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List options to resolve a debt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B1699D6-4F45-4181-9FDC-F9F75B2AD386}"/>
                </a:ext>
              </a:extLst>
            </p:cNvPr>
            <p:cNvSpPr/>
            <p:nvPr/>
          </p:nvSpPr>
          <p:spPr>
            <a:xfrm>
              <a:off x="8545161" y="4406657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Define risks of non-payment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70E4B2B-8687-48FB-A28E-FF90ECB1C194}"/>
                </a:ext>
              </a:extLst>
            </p:cNvPr>
            <p:cNvSpPr/>
            <p:nvPr/>
          </p:nvSpPr>
          <p:spPr>
            <a:xfrm>
              <a:off x="8545161" y="5215472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Formulate responses to debt questions</a:t>
              </a: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ECECBD78-04AF-49CB-926C-515AA7FBDBE5}"/>
              </a:ext>
            </a:extLst>
          </p:cNvPr>
          <p:cNvSpPr/>
          <p:nvPr/>
        </p:nvSpPr>
        <p:spPr>
          <a:xfrm>
            <a:off x="2732746" y="255735"/>
            <a:ext cx="672650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540BBA0-971F-4A0C-972C-A27086C5FCC3}"/>
              </a:ext>
            </a:extLst>
          </p:cNvPr>
          <p:cNvSpPr/>
          <p:nvPr/>
        </p:nvSpPr>
        <p:spPr>
          <a:xfrm>
            <a:off x="442488" y="877346"/>
            <a:ext cx="10375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Upon completion of this module, you should be able to:</a:t>
            </a:r>
          </a:p>
        </p:txBody>
      </p:sp>
      <p:pic>
        <p:nvPicPr>
          <p:cNvPr id="92" name="Picture Placeholder 4">
            <a:extLst>
              <a:ext uri="{FF2B5EF4-FFF2-40B4-BE49-F238E27FC236}">
                <a16:creationId xmlns:a16="http://schemas.microsoft.com/office/drawing/2014/main" id="{982A6AE5-6919-42BF-A5A5-A22DD5CF6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" b="45"/>
          <a:stretch>
            <a:fillRect/>
          </a:stretch>
        </p:blipFill>
        <p:spPr>
          <a:xfrm>
            <a:off x="1500312" y="1326524"/>
            <a:ext cx="3353042" cy="4300227"/>
          </a:xfrm>
          <a:prstGeom prst="rect">
            <a:avLst/>
          </a:prstGeom>
        </p:spPr>
      </p:pic>
      <p:pic>
        <p:nvPicPr>
          <p:cNvPr id="95" name="Picture 94" descr="A close up of a sign&#10;&#10;Description automatically generated">
            <a:extLst>
              <a:ext uri="{FF2B5EF4-FFF2-40B4-BE49-F238E27FC236}">
                <a16:creationId xmlns:a16="http://schemas.microsoft.com/office/drawing/2014/main" id="{3378D383-5C29-4780-9317-4762B6E85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030EC7-803F-44A5-B138-ACFBBFEFF29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5CC46272-1AFB-4080-8616-BE15B7374344}"/>
              </a:ext>
            </a:extLst>
          </p:cNvPr>
          <p:cNvSpPr txBox="1"/>
          <p:nvPr/>
        </p:nvSpPr>
        <p:spPr>
          <a:xfrm>
            <a:off x="11827644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</p:txBody>
      </p:sp>
    </p:spTree>
    <p:extLst>
      <p:ext uri="{BB962C8B-B14F-4D97-AF65-F5344CB8AC3E}">
        <p14:creationId xmlns:p14="http://schemas.microsoft.com/office/powerpoint/2010/main" val="1997623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School Debt Collection Process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533008" y="1378259"/>
            <a:ext cx="11105666" cy="707886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sends Notice of Indebtedness letters, monitors accounts, and advises debtor of any delinquency, including the requirement to refer their account to Treasury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AE6BFD4-E451-4288-8A5F-A15FA469F416}"/>
              </a:ext>
            </a:extLst>
          </p:cNvPr>
          <p:cNvSpPr/>
          <p:nvPr/>
        </p:nvSpPr>
        <p:spPr>
          <a:xfrm>
            <a:off x="9833205" y="2086145"/>
            <a:ext cx="1823518" cy="2477921"/>
          </a:xfrm>
          <a:prstGeom prst="roundRect">
            <a:avLst>
              <a:gd name="adj" fmla="val 4828"/>
            </a:avLst>
          </a:prstGeom>
          <a:solidFill>
            <a:srgbClr val="00226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DMC receives payment, next collection letter is deferred</a:t>
            </a:r>
          </a:p>
        </p:txBody>
      </p:sp>
      <p:graphicFrame>
        <p:nvGraphicFramePr>
          <p:cNvPr id="16" name="Content Placeholder 1">
            <a:extLst>
              <a:ext uri="{FF2B5EF4-FFF2-40B4-BE49-F238E27FC236}">
                <a16:creationId xmlns:a16="http://schemas.microsoft.com/office/drawing/2014/main" id="{BCFD6CEA-B59C-40CC-A8DA-1290A8D2A3E3}"/>
              </a:ext>
            </a:extLst>
          </p:cNvPr>
          <p:cNvGraphicFramePr>
            <a:graphicFrameLocks/>
          </p:cNvGraphicFramePr>
          <p:nvPr/>
        </p:nvGraphicFramePr>
        <p:xfrm>
          <a:off x="1807472" y="2116735"/>
          <a:ext cx="8458200" cy="4142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82880DAC-77C7-4C30-94AC-C35C11AEA7D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FC889009-9FAE-4CBF-A99A-D1CBDD4250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765C8B-9EEC-49F6-B33D-609608892AD7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20</a:t>
            </a:r>
          </a:p>
        </p:txBody>
      </p:sp>
    </p:spTree>
    <p:extLst>
      <p:ext uri="{BB962C8B-B14F-4D97-AF65-F5344CB8AC3E}">
        <p14:creationId xmlns:p14="http://schemas.microsoft.com/office/powerpoint/2010/main" val="3981949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Notification Letters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9C9CE4-63D2-4075-9694-A2B772183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109" y="1162313"/>
            <a:ext cx="7244926" cy="47960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690C1B-C2B9-46B6-BEEB-6C4088E744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52A859D2-AD99-407A-B326-6198AEF546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8622BE-EE7A-48AB-85F3-A150D472BE81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6036C5-5567-41DF-BF7E-7DC9DE8C32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1628" y="1502269"/>
            <a:ext cx="5383336" cy="271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45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59372"/>
            <a:ext cx="12192000" cy="1920340"/>
            <a:chOff x="-1167465" y="4182140"/>
            <a:chExt cx="12192000" cy="192034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808333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0" name="Slide Number Placeholder 1023">
            <a:extLst>
              <a:ext uri="{FF2B5EF4-FFF2-40B4-BE49-F238E27FC236}">
                <a16:creationId xmlns:a16="http://schemas.microsoft.com/office/drawing/2014/main" id="{7B270F1A-CAC0-44D5-A343-A7861015F692}"/>
              </a:ext>
            </a:extLst>
          </p:cNvPr>
          <p:cNvSpPr txBox="1">
            <a:spLocks/>
          </p:cNvSpPr>
          <p:nvPr/>
        </p:nvSpPr>
        <p:spPr>
          <a:xfrm>
            <a:off x="11161858" y="6219566"/>
            <a:ext cx="383884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lide Number Placeholder 34">
            <a:extLst>
              <a:ext uri="{FF2B5EF4-FFF2-40B4-BE49-F238E27FC236}">
                <a16:creationId xmlns:a16="http://schemas.microsoft.com/office/drawing/2014/main" id="{CB10B961-C2B6-47B5-932C-67424061389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does DMC refer a debt to the Department of Treasury?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days after the third letter is sent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 days after the third letter is sent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 days after the third letter is sent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120 days after the third letter is sent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6980ECB-7A6E-4D1F-94C2-D17B681EF0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8F649567-E180-4847-AD22-8FDB304225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EB9753-ED2A-473A-8AA4-8EE0B882C538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22</a:t>
            </a:r>
          </a:p>
        </p:txBody>
      </p:sp>
    </p:spTree>
    <p:extLst>
      <p:ext uri="{BB962C8B-B14F-4D97-AF65-F5344CB8AC3E}">
        <p14:creationId xmlns:p14="http://schemas.microsoft.com/office/powerpoint/2010/main" val="1690816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59372"/>
            <a:ext cx="12192000" cy="1920340"/>
            <a:chOff x="-1167465" y="4182140"/>
            <a:chExt cx="12192000" cy="192034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808333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5" name="Slide Number Placeholder 34">
            <a:extLst>
              <a:ext uri="{FF2B5EF4-FFF2-40B4-BE49-F238E27FC236}">
                <a16:creationId xmlns:a16="http://schemas.microsoft.com/office/drawing/2014/main" id="{CB10B961-C2B6-47B5-932C-67424061389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does DMC refer a debt to the Department of Treasury?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days after the third letter is sent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 days after the third letter is sent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 days after the third letter is sent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120 days after the third letter is sent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276530-E0BF-473F-8814-5DE12779B8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37BC5C72-B28A-4C82-9497-9C9D5B97D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3303F9-6F44-45B0-98BD-6DC6FB6AD08D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23</a:t>
            </a:r>
          </a:p>
        </p:txBody>
      </p:sp>
    </p:spTree>
    <p:extLst>
      <p:ext uri="{BB962C8B-B14F-4D97-AF65-F5344CB8AC3E}">
        <p14:creationId xmlns:p14="http://schemas.microsoft.com/office/powerpoint/2010/main" val="2562309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53644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School Options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808394B2-952B-4F8A-B387-A13BD7067E40}"/>
              </a:ext>
            </a:extLst>
          </p:cNvPr>
          <p:cNvGraphicFramePr/>
          <p:nvPr/>
        </p:nvGraphicFramePr>
        <p:xfrm>
          <a:off x="2588279" y="1274212"/>
          <a:ext cx="6995123" cy="4852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DC525B40-D777-4B6F-91E4-E4418CE12F6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77359E72-61E8-4F20-A92D-CBD6ECEA37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403B5A-5462-444A-8F7A-CB776B8BEF70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24</a:t>
            </a:r>
          </a:p>
        </p:txBody>
      </p:sp>
    </p:spTree>
    <p:extLst>
      <p:ext uri="{BB962C8B-B14F-4D97-AF65-F5344CB8AC3E}">
        <p14:creationId xmlns:p14="http://schemas.microsoft.com/office/powerpoint/2010/main" val="2849387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Ask VA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(AVA) for School Inquiries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1239891" y="1199579"/>
            <a:ext cx="9891171" cy="3785652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school inquiries and disputes should be submitted using AVA (</a:t>
            </a:r>
            <a:r>
              <a:rPr lang="en-US" sz="20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https://ask.va.gov/</a:t>
            </a:r>
            <a:r>
              <a:rPr lang="en-US" sz="20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2000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“Veterans Affairs- Debt” as the category and “A School Official” as the topic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“My inquiry is” select “On behalf of a Veteran”- this enables you to select School Certifying Official or Other (Business) under relationship to Veteran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must log in to receive a response that receives specific debt information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C9EC7F-A27D-4AE0-8128-120EA181DC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09B2511A-DC93-4142-AF2E-E956B50328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2BAA99-89AD-4753-B487-5CDC08FFCBC0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C5C9F6-3586-437D-936E-D6EBA1F5E3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0476"/>
          <a:stretch/>
        </p:blipFill>
        <p:spPr>
          <a:xfrm>
            <a:off x="3026698" y="4273063"/>
            <a:ext cx="6614400" cy="176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38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Ask VA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(AVA) for School Inquiries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C9EC7F-A27D-4AE0-8128-120EA181DC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09B2511A-DC93-4142-AF2E-E956B5032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2BAA99-89AD-4753-B487-5CDC08FFCBC0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5DC613-5EFC-4A43-84DF-D17315208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4478" y="1048325"/>
            <a:ext cx="4307546" cy="48201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345539-A021-4800-B2A2-44A4C592C3B1}"/>
              </a:ext>
            </a:extLst>
          </p:cNvPr>
          <p:cNvSpPr txBox="1"/>
          <p:nvPr/>
        </p:nvSpPr>
        <p:spPr>
          <a:xfrm>
            <a:off x="6421768" y="1872851"/>
            <a:ext cx="387705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Veterans</a:t>
            </a:r>
            <a:r>
              <a:rPr lang="en-US" sz="2400" b="1" dirty="0">
                <a:solidFill>
                  <a:srgbClr val="002060"/>
                </a:solidFill>
              </a:rPr>
              <a:t> Affairs- Debt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8C5B3D-DD93-4C62-94C3-68718910C72B}"/>
              </a:ext>
            </a:extLst>
          </p:cNvPr>
          <p:cNvSpPr txBox="1"/>
          <p:nvPr/>
        </p:nvSpPr>
        <p:spPr>
          <a:xfrm>
            <a:off x="6392024" y="2558297"/>
            <a:ext cx="387705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School Official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4CC9E3-802C-4423-A53E-011F95C9CD2D}"/>
              </a:ext>
            </a:extLst>
          </p:cNvPr>
          <p:cNvSpPr txBox="1"/>
          <p:nvPr/>
        </p:nvSpPr>
        <p:spPr>
          <a:xfrm>
            <a:off x="6421768" y="3300444"/>
            <a:ext cx="387705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771952-F572-4117-8859-E040469D3F1F}"/>
              </a:ext>
            </a:extLst>
          </p:cNvPr>
          <p:cNvSpPr txBox="1"/>
          <p:nvPr/>
        </p:nvSpPr>
        <p:spPr>
          <a:xfrm>
            <a:off x="6421768" y="4029521"/>
            <a:ext cx="387705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behalf of a Veteran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23B154-65E9-42C9-9F5E-C93306D0803A}"/>
              </a:ext>
            </a:extLst>
          </p:cNvPr>
          <p:cNvSpPr txBox="1"/>
          <p:nvPr/>
        </p:nvSpPr>
        <p:spPr>
          <a:xfrm>
            <a:off x="6425851" y="5292895"/>
            <a:ext cx="3872973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Certifying Official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45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Tips for School Inquiries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1239891" y="1231298"/>
            <a:ext cx="9712218" cy="4555093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submitting disputes and inquiries via </a:t>
            </a:r>
            <a:r>
              <a:rPr lang="en-US" sz="20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VA, please include: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inquiry per student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Identifying information for the student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School name and facility code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Debt amount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Supporting details (front and back of cashed check, when was updated certification sent, etc.)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C9EC7F-A27D-4AE0-8128-120EA181DC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09B2511A-DC93-4142-AF2E-E956B5032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2BAA99-89AD-4753-B487-5CDC08FFCBC0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27</a:t>
            </a:r>
          </a:p>
        </p:txBody>
      </p:sp>
    </p:spTree>
    <p:extLst>
      <p:ext uri="{BB962C8B-B14F-4D97-AF65-F5344CB8AC3E}">
        <p14:creationId xmlns:p14="http://schemas.microsoft.com/office/powerpoint/2010/main" val="1949925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8350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0" name="Slide Number Placeholder 1023">
            <a:extLst>
              <a:ext uri="{FF2B5EF4-FFF2-40B4-BE49-F238E27FC236}">
                <a16:creationId xmlns:a16="http://schemas.microsoft.com/office/drawing/2014/main" id="{7B270F1A-CAC0-44D5-A343-A7861015F692}"/>
              </a:ext>
            </a:extLst>
          </p:cNvPr>
          <p:cNvSpPr txBox="1">
            <a:spLocks/>
          </p:cNvSpPr>
          <p:nvPr/>
        </p:nvSpPr>
        <p:spPr>
          <a:xfrm>
            <a:off x="11161858" y="6219566"/>
            <a:ext cx="383884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lide Number Placeholder 34">
            <a:extLst>
              <a:ext uri="{FF2B5EF4-FFF2-40B4-BE49-F238E27FC236}">
                <a16:creationId xmlns:a16="http://schemas.microsoft.com/office/drawing/2014/main" id="{CB10B961-C2B6-47B5-932C-67424061389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of the following is not an option for schools regarding a debt?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 in full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Compromise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 a waiver of the debt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Dispute the debt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1E36D2-8799-49D7-81C7-4C8DD798B8E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E65C3ED6-6916-48E5-99F9-D87CD2BE98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02C011-B40F-455C-B7A9-34100F634DF1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28</a:t>
            </a:r>
          </a:p>
        </p:txBody>
      </p:sp>
    </p:spTree>
    <p:extLst>
      <p:ext uri="{BB962C8B-B14F-4D97-AF65-F5344CB8AC3E}">
        <p14:creationId xmlns:p14="http://schemas.microsoft.com/office/powerpoint/2010/main" val="2535347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5937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0" name="Slide Number Placeholder 1023">
            <a:extLst>
              <a:ext uri="{FF2B5EF4-FFF2-40B4-BE49-F238E27FC236}">
                <a16:creationId xmlns:a16="http://schemas.microsoft.com/office/drawing/2014/main" id="{7B270F1A-CAC0-44D5-A343-A7861015F692}"/>
              </a:ext>
            </a:extLst>
          </p:cNvPr>
          <p:cNvSpPr txBox="1">
            <a:spLocks/>
          </p:cNvSpPr>
          <p:nvPr/>
        </p:nvSpPr>
        <p:spPr>
          <a:xfrm>
            <a:off x="11161858" y="6219566"/>
            <a:ext cx="383884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lide Number Placeholder 34">
            <a:extLst>
              <a:ext uri="{FF2B5EF4-FFF2-40B4-BE49-F238E27FC236}">
                <a16:creationId xmlns:a16="http://schemas.microsoft.com/office/drawing/2014/main" id="{CB10B961-C2B6-47B5-932C-67424061389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of the following is not an option for schools regarding a debt?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 in full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Compromise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 a waiver of the debt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Dispute the debt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408BAC-CA63-498C-82BC-3B62E588E1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765A02BD-BB27-4402-B042-712F50DFED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7DC1CC-B872-4B22-95B1-D4C705B93774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29</a:t>
            </a:r>
          </a:p>
        </p:txBody>
      </p:sp>
    </p:spTree>
    <p:extLst>
      <p:ext uri="{BB962C8B-B14F-4D97-AF65-F5344CB8AC3E}">
        <p14:creationId xmlns:p14="http://schemas.microsoft.com/office/powerpoint/2010/main" val="250995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9214479F-CA83-46A1-A0B7-7D55DA767FAE}"/>
              </a:ext>
            </a:extLst>
          </p:cNvPr>
          <p:cNvSpPr/>
          <p:nvPr/>
        </p:nvSpPr>
        <p:spPr>
          <a:xfrm>
            <a:off x="6553200" y="0"/>
            <a:ext cx="5638800" cy="6850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F9553B4-591F-4A90-9AD9-28972A80A80C}"/>
              </a:ext>
            </a:extLst>
          </p:cNvPr>
          <p:cNvSpPr txBox="1"/>
          <p:nvPr/>
        </p:nvSpPr>
        <p:spPr>
          <a:xfrm>
            <a:off x="1678495" y="42286"/>
            <a:ext cx="46508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Overview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0C0ABE2-30B1-4C46-8FE3-89E2352A8613}"/>
              </a:ext>
            </a:extLst>
          </p:cNvPr>
          <p:cNvSpPr/>
          <p:nvPr/>
        </p:nvSpPr>
        <p:spPr>
          <a:xfrm>
            <a:off x="1030001" y="982250"/>
            <a:ext cx="566990" cy="566990"/>
          </a:xfrm>
          <a:prstGeom prst="ellipse">
            <a:avLst/>
          </a:prstGeom>
          <a:solidFill>
            <a:srgbClr val="00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27186F6-2BEE-49DE-BB43-009B2EA792A8}"/>
              </a:ext>
            </a:extLst>
          </p:cNvPr>
          <p:cNvSpPr/>
          <p:nvPr/>
        </p:nvSpPr>
        <p:spPr>
          <a:xfrm>
            <a:off x="1678495" y="1026020"/>
            <a:ext cx="4002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is a franchise fund aligned with VA’s Office of Finance (OF) within the Office of Management (OM)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40D54D0-5546-435E-8BAF-A2C271BBC068}"/>
              </a:ext>
            </a:extLst>
          </p:cNvPr>
          <p:cNvSpPr/>
          <p:nvPr/>
        </p:nvSpPr>
        <p:spPr>
          <a:xfrm>
            <a:off x="1030001" y="1936326"/>
            <a:ext cx="566990" cy="566990"/>
          </a:xfrm>
          <a:prstGeom prst="ellipse">
            <a:avLst/>
          </a:prstGeom>
          <a:solidFill>
            <a:srgbClr val="002262"/>
          </a:solidFill>
          <a:ln>
            <a:solidFill>
              <a:srgbClr val="00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ED39400-A202-4F3B-A96A-9826C0F35007}"/>
              </a:ext>
            </a:extLst>
          </p:cNvPr>
          <p:cNvSpPr/>
          <p:nvPr/>
        </p:nvSpPr>
        <p:spPr>
          <a:xfrm>
            <a:off x="1678495" y="1980096"/>
            <a:ext cx="44175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DMC’s staff of approximately 360 employees works to service VA benefit debts, counsel Veterans on options and outcomes, and offer resolutions for each unique situation.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D3FFD2C-0B10-4A75-AC9C-3C3C1DB8B545}"/>
              </a:ext>
            </a:extLst>
          </p:cNvPr>
          <p:cNvSpPr/>
          <p:nvPr/>
        </p:nvSpPr>
        <p:spPr>
          <a:xfrm>
            <a:off x="1030001" y="3066252"/>
            <a:ext cx="566990" cy="566990"/>
          </a:xfrm>
          <a:prstGeom prst="ellipse">
            <a:avLst/>
          </a:prstGeom>
          <a:solidFill>
            <a:srgbClr val="002262"/>
          </a:solidFill>
          <a:ln>
            <a:solidFill>
              <a:srgbClr val="00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BB63465-B290-4613-B2C5-1418C9FB2F5C}"/>
              </a:ext>
            </a:extLst>
          </p:cNvPr>
          <p:cNvSpPr/>
          <p:nvPr/>
        </p:nvSpPr>
        <p:spPr>
          <a:xfrm>
            <a:off x="1678495" y="3110022"/>
            <a:ext cx="4002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provides accounts receivable services to VBA, VHA, NCA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6A58465F-697B-4366-8487-B0EF67926EBD}"/>
              </a:ext>
            </a:extLst>
          </p:cNvPr>
          <p:cNvSpPr/>
          <p:nvPr/>
        </p:nvSpPr>
        <p:spPr>
          <a:xfrm>
            <a:off x="1030001" y="3932403"/>
            <a:ext cx="566990" cy="566990"/>
          </a:xfrm>
          <a:prstGeom prst="ellipse">
            <a:avLst/>
          </a:prstGeom>
          <a:solidFill>
            <a:srgbClr val="002262"/>
          </a:solidFill>
          <a:ln>
            <a:solidFill>
              <a:srgbClr val="00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B44EC4B-4EB4-4B88-9081-1D76A80E3C85}"/>
              </a:ext>
            </a:extLst>
          </p:cNvPr>
          <p:cNvSpPr/>
          <p:nvPr/>
        </p:nvSpPr>
        <p:spPr>
          <a:xfrm>
            <a:off x="1678495" y="3958588"/>
            <a:ext cx="4002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DMC collects approximately $</a:t>
            </a:r>
            <a:r>
              <a:rPr lang="en-US" sz="16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billion annually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771F13-3AD9-4CD7-8D6B-749BA0796A11}"/>
              </a:ext>
            </a:extLst>
          </p:cNvPr>
          <p:cNvGrpSpPr/>
          <p:nvPr/>
        </p:nvGrpSpPr>
        <p:grpSpPr>
          <a:xfrm>
            <a:off x="17913" y="4961162"/>
            <a:ext cx="12192000" cy="1917978"/>
            <a:chOff x="-1167465" y="4182140"/>
            <a:chExt cx="12192000" cy="191797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569A13E-BA9A-49FC-B283-8C855AC24B35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040539-AFE2-4520-A2FB-49D8AA73D78F}"/>
                </a:ext>
              </a:extLst>
            </p:cNvPr>
            <p:cNvSpPr/>
            <p:nvPr/>
          </p:nvSpPr>
          <p:spPr>
            <a:xfrm>
              <a:off x="-1167465" y="4805971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357544D-1C3C-4E90-9C8D-7BCB8102748C}"/>
              </a:ext>
            </a:extLst>
          </p:cNvPr>
          <p:cNvSpPr/>
          <p:nvPr/>
        </p:nvSpPr>
        <p:spPr>
          <a:xfrm>
            <a:off x="7061201" y="304800"/>
            <a:ext cx="4299229" cy="4864982"/>
          </a:xfrm>
          <a:prstGeom prst="roundRect">
            <a:avLst>
              <a:gd name="adj" fmla="val 2325"/>
            </a:avLst>
          </a:prstGeom>
          <a:solidFill>
            <a:srgbClr val="00226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Mission: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 distinctive, high quality accounts receivable services through a compassionate and value-added approach, empowering our stakeholders to focus on core missions.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B4130F2-09CB-462F-AFF4-F6A15E20DD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0971850E-44FB-4483-8271-2DF8F04F4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A3385C5-BD10-4DF9-8E75-3EC97DC5B320}"/>
              </a:ext>
            </a:extLst>
          </p:cNvPr>
          <p:cNvSpPr txBox="1"/>
          <p:nvPr/>
        </p:nvSpPr>
        <p:spPr>
          <a:xfrm>
            <a:off x="11827644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</p:txBody>
      </p:sp>
    </p:spTree>
    <p:extLst>
      <p:ext uri="{BB962C8B-B14F-4D97-AF65-F5344CB8AC3E}">
        <p14:creationId xmlns:p14="http://schemas.microsoft.com/office/powerpoint/2010/main" val="2263435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Student Options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9B21972C-5483-4BE1-B8C7-B0127051DF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441995"/>
              </p:ext>
            </p:extLst>
          </p:nvPr>
        </p:nvGraphicFramePr>
        <p:xfrm>
          <a:off x="2745759" y="1441157"/>
          <a:ext cx="6700482" cy="4389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FDB83363-6165-471A-9414-94816461228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6F6C0C92-B153-43B1-8FE7-1B201027CF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770A3E-C1B0-48D3-99CA-1AE8EF52195D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30</a:t>
            </a:r>
          </a:p>
        </p:txBody>
      </p:sp>
    </p:spTree>
    <p:extLst>
      <p:ext uri="{BB962C8B-B14F-4D97-AF65-F5344CB8AC3E}">
        <p14:creationId xmlns:p14="http://schemas.microsoft.com/office/powerpoint/2010/main" val="1987120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5937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5" name="Slide Number Placeholder 34">
            <a:extLst>
              <a:ext uri="{FF2B5EF4-FFF2-40B4-BE49-F238E27FC236}">
                <a16:creationId xmlns:a16="http://schemas.microsoft.com/office/drawing/2014/main" id="{CB10B961-C2B6-47B5-932C-67424061389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actions can a student take if he or she incurs a debt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 in full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 a waiver of the debt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Compromise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 up a payment plan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of the above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E69D82-FE42-4120-AEDE-01E12EBAC1C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13399871-A3FD-4D7E-BC15-9EF9D2C735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CF0AB0-4100-41ED-A4F0-F82813E08490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31</a:t>
            </a:r>
          </a:p>
        </p:txBody>
      </p:sp>
    </p:spTree>
    <p:extLst>
      <p:ext uri="{BB962C8B-B14F-4D97-AF65-F5344CB8AC3E}">
        <p14:creationId xmlns:p14="http://schemas.microsoft.com/office/powerpoint/2010/main" val="2377694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5937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0" name="Slide Number Placeholder 1023">
            <a:extLst>
              <a:ext uri="{FF2B5EF4-FFF2-40B4-BE49-F238E27FC236}">
                <a16:creationId xmlns:a16="http://schemas.microsoft.com/office/drawing/2014/main" id="{7B270F1A-CAC0-44D5-A343-A7861015F692}"/>
              </a:ext>
            </a:extLst>
          </p:cNvPr>
          <p:cNvSpPr txBox="1">
            <a:spLocks/>
          </p:cNvSpPr>
          <p:nvPr/>
        </p:nvSpPr>
        <p:spPr>
          <a:xfrm>
            <a:off x="11161858" y="6219566"/>
            <a:ext cx="383884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lide Number Placeholder 34">
            <a:extLst>
              <a:ext uri="{FF2B5EF4-FFF2-40B4-BE49-F238E27FC236}">
                <a16:creationId xmlns:a16="http://schemas.microsoft.com/office/drawing/2014/main" id="{CB10B961-C2B6-47B5-932C-67424061389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actions can a student take if he or she incurs a debt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 in full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 a waiver of the debt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Compromise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 up a payment 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e.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the above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00831A-53C7-4A85-8791-A9B37736AA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796F5BE5-8CFB-43EE-85EC-09BD68E14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4CE3F21-42F7-42D2-B0D5-A7D21263DEE1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32</a:t>
            </a:r>
          </a:p>
        </p:txBody>
      </p:sp>
    </p:spTree>
    <p:extLst>
      <p:ext uri="{BB962C8B-B14F-4D97-AF65-F5344CB8AC3E}">
        <p14:creationId xmlns:p14="http://schemas.microsoft.com/office/powerpoint/2010/main" val="3620766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How to Pay a Debt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1239891" y="1221947"/>
            <a:ext cx="9712218" cy="3862596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 by check: mail the check, payment coupon(s) and/or letter to: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 Debt Management Center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Bishop Henry Whipple Federal Building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P.O. Box 11930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St. Paul, MN  55111-0930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 online: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www.pay.va.gov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 SCO handbook for other options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69A3A6-5E95-4A6E-AB1C-50EE5B960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888" y="1789585"/>
            <a:ext cx="1999542" cy="25916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2031E3-AFAB-44CC-8D47-20B1409D41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C9DEFBF2-985E-4457-98CD-BB8E395DE3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B3F8A28-166D-45D9-B499-CFD45CF2D88C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33</a:t>
            </a:r>
          </a:p>
        </p:txBody>
      </p:sp>
    </p:spTree>
    <p:extLst>
      <p:ext uri="{BB962C8B-B14F-4D97-AF65-F5344CB8AC3E}">
        <p14:creationId xmlns:p14="http://schemas.microsoft.com/office/powerpoint/2010/main" val="596969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Toolbox</a:t>
            </a:r>
          </a:p>
        </p:txBody>
      </p:sp>
      <p:pic>
        <p:nvPicPr>
          <p:cNvPr id="18" name="Picture 14">
            <a:extLst>
              <a:ext uri="{FF2B5EF4-FFF2-40B4-BE49-F238E27FC236}">
                <a16:creationId xmlns:a16="http://schemas.microsoft.com/office/drawing/2014/main" id="{1C09F94E-4DD3-4FFB-B26F-1A6E3BAE8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72" y="1677009"/>
            <a:ext cx="3490913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eft Arrow 4">
            <a:extLst>
              <a:ext uri="{FF2B5EF4-FFF2-40B4-BE49-F238E27FC236}">
                <a16:creationId xmlns:a16="http://schemas.microsoft.com/office/drawing/2014/main" id="{2C7EA7F5-789E-4B44-BEB9-B5DAAA10F0D3}"/>
              </a:ext>
            </a:extLst>
          </p:cNvPr>
          <p:cNvSpPr/>
          <p:nvPr/>
        </p:nvSpPr>
        <p:spPr>
          <a:xfrm rot="20209314">
            <a:off x="7627080" y="1278322"/>
            <a:ext cx="2780159" cy="1161633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Reduced repayment plans</a:t>
            </a:r>
          </a:p>
        </p:txBody>
      </p:sp>
      <p:sp>
        <p:nvSpPr>
          <p:cNvPr id="21" name="Left Arrow 11">
            <a:extLst>
              <a:ext uri="{FF2B5EF4-FFF2-40B4-BE49-F238E27FC236}">
                <a16:creationId xmlns:a16="http://schemas.microsoft.com/office/drawing/2014/main" id="{32EF2A20-4534-4863-AC20-A48FC05F8DC6}"/>
              </a:ext>
            </a:extLst>
          </p:cNvPr>
          <p:cNvSpPr/>
          <p:nvPr/>
        </p:nvSpPr>
        <p:spPr>
          <a:xfrm rot="1161442">
            <a:off x="7533036" y="4368045"/>
            <a:ext cx="2780159" cy="1161633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Temporarily suspend offset</a:t>
            </a:r>
          </a:p>
        </p:txBody>
      </p:sp>
      <p:sp>
        <p:nvSpPr>
          <p:cNvPr id="22" name="Right Arrow 7">
            <a:extLst>
              <a:ext uri="{FF2B5EF4-FFF2-40B4-BE49-F238E27FC236}">
                <a16:creationId xmlns:a16="http://schemas.microsoft.com/office/drawing/2014/main" id="{1025C810-BCE7-491E-907D-DF9F330B2F62}"/>
              </a:ext>
            </a:extLst>
          </p:cNvPr>
          <p:cNvSpPr/>
          <p:nvPr/>
        </p:nvSpPr>
        <p:spPr>
          <a:xfrm rot="595495">
            <a:off x="1987204" y="2152863"/>
            <a:ext cx="2705775" cy="1161633"/>
          </a:xfrm>
          <a:prstGeom prst="rightArrow">
            <a:avLst/>
          </a:prstGeom>
          <a:solidFill>
            <a:schemeClr val="tx2">
              <a:lumMod val="25000"/>
              <a:lumOff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Expedite hardship refunds</a:t>
            </a:r>
          </a:p>
        </p:txBody>
      </p:sp>
      <p:sp>
        <p:nvSpPr>
          <p:cNvPr id="23" name="Right Arrow 10">
            <a:extLst>
              <a:ext uri="{FF2B5EF4-FFF2-40B4-BE49-F238E27FC236}">
                <a16:creationId xmlns:a16="http://schemas.microsoft.com/office/drawing/2014/main" id="{05579186-02F2-44A7-A877-A68FF2615EC0}"/>
              </a:ext>
            </a:extLst>
          </p:cNvPr>
          <p:cNvSpPr/>
          <p:nvPr/>
        </p:nvSpPr>
        <p:spPr>
          <a:xfrm rot="20435734">
            <a:off x="2411681" y="4544163"/>
            <a:ext cx="2726004" cy="1161633"/>
          </a:xfrm>
          <a:prstGeom prst="rightArrow">
            <a:avLst/>
          </a:prstGeom>
          <a:solidFill>
            <a:schemeClr val="tx2">
              <a:lumMod val="25000"/>
              <a:lumOff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Prioritize waiver requests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2E6DE7-AE2D-4531-9ADC-316A0650E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4002" y="96398"/>
            <a:ext cx="1341236" cy="9998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2C7E15-D894-41DB-B1CD-4BD13C5C924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6652DF76-EA44-47D2-9650-D113CC55FD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458FBD1-10C9-4FD1-A5B8-37C51FA0C1BD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34</a:t>
            </a:r>
          </a:p>
        </p:txBody>
      </p:sp>
    </p:spTree>
    <p:extLst>
      <p:ext uri="{BB962C8B-B14F-4D97-AF65-F5344CB8AC3E}">
        <p14:creationId xmlns:p14="http://schemas.microsoft.com/office/powerpoint/2010/main" val="41903499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Federal Debt Collection Laws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582278" y="1569302"/>
            <a:ext cx="11105666" cy="3400931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Debt Collection Act of 1982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Authority for collection by administrative offset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Debt Collection Improvement Act (DCIA) of 1996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Agencies required to refer delinquent non-tax debts to the Department of Treasury at 180 days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 Accountability and Transparency Act (DATA) of 2014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Changed referral requirement for delinquent non-tax debts from 180 days to 120 days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E320D2-E647-439B-8A0C-31FE9E4DA5F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91528C51-8AF0-43A6-82AE-BB76C36AEB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37CEC9-5163-4E5A-A35F-13BDDA4BE0BE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35</a:t>
            </a:r>
          </a:p>
        </p:txBody>
      </p:sp>
    </p:spTree>
    <p:extLst>
      <p:ext uri="{BB962C8B-B14F-4D97-AF65-F5344CB8AC3E}">
        <p14:creationId xmlns:p14="http://schemas.microsoft.com/office/powerpoint/2010/main" val="1076764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68216"/>
            <a:ext cx="10964214" cy="4985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Treasury Overview Debt Collection Tools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1768060" y="1259660"/>
            <a:ext cx="8655879" cy="400110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Treasury has two main programs for student and school debt collection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4950134-2730-4A79-8914-F5F2B3024EF2}"/>
              </a:ext>
            </a:extLst>
          </p:cNvPr>
          <p:cNvGraphicFramePr/>
          <p:nvPr/>
        </p:nvGraphicFramePr>
        <p:xfrm>
          <a:off x="3037841" y="185498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91541BBE-AA4A-4C2E-997D-BE62B38F280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3EAA2675-4BFD-4FBB-8A1F-7BE87C90F1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A768CB2-6189-4660-A900-22036BE9EC91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36</a:t>
            </a:r>
          </a:p>
        </p:txBody>
      </p:sp>
    </p:spTree>
    <p:extLst>
      <p:ext uri="{BB962C8B-B14F-4D97-AF65-F5344CB8AC3E}">
        <p14:creationId xmlns:p14="http://schemas.microsoft.com/office/powerpoint/2010/main" val="1975132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How to Contact TOP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554465" y="1104864"/>
            <a:ext cx="10964214" cy="4862870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Schools may contact TOP by calling the TOP Call Center: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1-800-304-3107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order to provide you with information about an offset, Treasury will need to know: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caller’s name, department and job title.  The job title will need to indicate a need-to-know position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least one of the following: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date of the payment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amount of the original payment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amount of the offset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 sure </a:t>
            </a:r>
            <a:r>
              <a:rPr lang="en-US" sz="20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obtain the Debt Account ID related to the offset from Treasury (typically ends in 0075 for school tuition) </a:t>
            </a:r>
            <a:r>
              <a:rPr lang="en-US" sz="20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20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contacting DMC about an offset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32A89FE-318C-48A7-877C-DBDCB8BA35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113F80C0-91D3-4824-B79D-6D5A2D44C7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6574C9-F50F-42E0-9608-F988AED2F062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37</a:t>
            </a:r>
          </a:p>
        </p:txBody>
      </p:sp>
    </p:spTree>
    <p:extLst>
      <p:ext uri="{BB962C8B-B14F-4D97-AF65-F5344CB8AC3E}">
        <p14:creationId xmlns:p14="http://schemas.microsoft.com/office/powerpoint/2010/main" val="4033819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6904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0" name="Slide Number Placeholder 1023">
            <a:extLst>
              <a:ext uri="{FF2B5EF4-FFF2-40B4-BE49-F238E27FC236}">
                <a16:creationId xmlns:a16="http://schemas.microsoft.com/office/drawing/2014/main" id="{7B270F1A-CAC0-44D5-A343-A7861015F692}"/>
              </a:ext>
            </a:extLst>
          </p:cNvPr>
          <p:cNvSpPr txBox="1">
            <a:spLocks/>
          </p:cNvSpPr>
          <p:nvPr/>
        </p:nvSpPr>
        <p:spPr>
          <a:xfrm>
            <a:off x="11161858" y="6219566"/>
            <a:ext cx="383884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lide Number Placeholder 34">
            <a:extLst>
              <a:ext uri="{FF2B5EF4-FFF2-40B4-BE49-F238E27FC236}">
                <a16:creationId xmlns:a16="http://schemas.microsoft.com/office/drawing/2014/main" id="{CB10B961-C2B6-47B5-932C-67424061389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are the two main programs used by the Department of Treasury to collect school and student debts?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and CRA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CAIVRS and DMC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and CS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None of the above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F5E5C7-EA56-4A51-9677-D8AC457949C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0746741E-7352-41A9-8D3B-5E50C7F34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B77106-3216-4708-851B-9D920C57A532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38</a:t>
            </a:r>
          </a:p>
        </p:txBody>
      </p:sp>
    </p:spTree>
    <p:extLst>
      <p:ext uri="{BB962C8B-B14F-4D97-AF65-F5344CB8AC3E}">
        <p14:creationId xmlns:p14="http://schemas.microsoft.com/office/powerpoint/2010/main" val="17643397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789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0" name="Slide Number Placeholder 1023">
            <a:extLst>
              <a:ext uri="{FF2B5EF4-FFF2-40B4-BE49-F238E27FC236}">
                <a16:creationId xmlns:a16="http://schemas.microsoft.com/office/drawing/2014/main" id="{7B270F1A-CAC0-44D5-A343-A7861015F692}"/>
              </a:ext>
            </a:extLst>
          </p:cNvPr>
          <p:cNvSpPr txBox="1">
            <a:spLocks/>
          </p:cNvSpPr>
          <p:nvPr/>
        </p:nvSpPr>
        <p:spPr>
          <a:xfrm>
            <a:off x="11161858" y="6219566"/>
            <a:ext cx="383884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lide Number Placeholder 34">
            <a:extLst>
              <a:ext uri="{FF2B5EF4-FFF2-40B4-BE49-F238E27FC236}">
                <a16:creationId xmlns:a16="http://schemas.microsoft.com/office/drawing/2014/main" id="{CB10B961-C2B6-47B5-932C-674240613893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are the two main programs used by the Department of Treasury to collect school and student debts?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and CRA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CAIVRS and DMC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and 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None of the above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C785C9-FC2C-436C-8A47-E2D6F3360A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306E1A10-50E5-42B5-9F94-C76F367F36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89EE9E-0062-45BF-8B6E-8A8A6B2E4A68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39</a:t>
            </a:r>
          </a:p>
        </p:txBody>
      </p:sp>
    </p:spTree>
    <p:extLst>
      <p:ext uri="{BB962C8B-B14F-4D97-AF65-F5344CB8AC3E}">
        <p14:creationId xmlns:p14="http://schemas.microsoft.com/office/powerpoint/2010/main" val="784943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Organization Chart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891C0D-8CA9-4A9D-8C63-DC11B5B07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671" y="1290410"/>
            <a:ext cx="8504657" cy="44382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266D52-D76B-48C3-9257-CAC34980E8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BC07184F-3E1E-4571-8C70-01421096A2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921307-9F43-49CE-9CA9-4FD62460E1E7}"/>
              </a:ext>
            </a:extLst>
          </p:cNvPr>
          <p:cNvSpPr txBox="1"/>
          <p:nvPr/>
        </p:nvSpPr>
        <p:spPr>
          <a:xfrm>
            <a:off x="11827644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4</a:t>
            </a:r>
          </a:p>
        </p:txBody>
      </p:sp>
    </p:spTree>
    <p:extLst>
      <p:ext uri="{BB962C8B-B14F-4D97-AF65-F5344CB8AC3E}">
        <p14:creationId xmlns:p14="http://schemas.microsoft.com/office/powerpoint/2010/main" val="821884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Become a Debt Superstar (Contact DMC)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727659-2960-447E-9844-D8E5B7E9F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096" y="4469177"/>
            <a:ext cx="2743809" cy="2283895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6976C1C-9313-4188-89E2-92779785D9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342537"/>
              </p:ext>
            </p:extLst>
          </p:nvPr>
        </p:nvGraphicFramePr>
        <p:xfrm>
          <a:off x="5481638" y="3232150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5" imgW="1228863" imgH="390537" progId="Excel.Sheet.12">
                  <p:embed/>
                </p:oleObj>
              </mc:Choice>
              <mc:Fallback>
                <p:oleObj name="Worksheet" r:id="rId5" imgW="1228863" imgH="390537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6976C1C-9313-4188-89E2-92779785D9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81638" y="3232150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C4B6485-2ED5-4A12-9052-4DEA6EE69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862365"/>
              </p:ext>
            </p:extLst>
          </p:nvPr>
        </p:nvGraphicFramePr>
        <p:xfrm>
          <a:off x="613893" y="1291627"/>
          <a:ext cx="10964214" cy="3177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2711">
                  <a:extLst>
                    <a:ext uri="{9D8B030D-6E8A-4147-A177-3AD203B41FA5}">
                      <a16:colId xmlns:a16="http://schemas.microsoft.com/office/drawing/2014/main" val="2560131660"/>
                    </a:ext>
                  </a:extLst>
                </a:gridCol>
                <a:gridCol w="6591503">
                  <a:extLst>
                    <a:ext uri="{9D8B030D-6E8A-4147-A177-3AD203B41FA5}">
                      <a16:colId xmlns:a16="http://schemas.microsoft.com/office/drawing/2014/main" val="4060696076"/>
                    </a:ext>
                  </a:extLst>
                </a:gridCol>
              </a:tblGrid>
              <a:tr h="40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https://www.va.gov/manage-va-debt/  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Veteran Debt Portal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457866"/>
                  </a:ext>
                </a:extLst>
              </a:tr>
              <a:tr h="405657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100976"/>
                  </a:ext>
                </a:extLst>
              </a:tr>
              <a:tr h="40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https://ask.va.gov</a:t>
                      </a:r>
                      <a:endParaRPr lang="en-US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  <a:latin typeface="+mn-lt"/>
                        </a:rPr>
                        <a:t>Online inquiry system</a:t>
                      </a:r>
                    </a:p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  <a:latin typeface="+mn-lt"/>
                        </a:rPr>
                        <a:t>(subject: Veterans Affairs- Debt, topic: A School Official)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999721"/>
                  </a:ext>
                </a:extLst>
              </a:tr>
              <a:tr h="40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185253"/>
                  </a:ext>
                </a:extLst>
              </a:tr>
              <a:tr h="4482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833-720-2574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+mn-lt"/>
                        </a:rPr>
                        <a:t>DMC School Official Debt Line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138359"/>
                  </a:ext>
                </a:extLst>
              </a:tr>
              <a:tr h="40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775185"/>
                  </a:ext>
                </a:extLst>
              </a:tr>
              <a:tr h="40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+mn-lt"/>
                        </a:rPr>
                        <a:t>800-827-0648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+mn-lt"/>
                        </a:rPr>
                        <a:t>DMC Toll Free Line - Students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403436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5B9338AC-04E6-4AE0-83B7-F04305355E6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A234F83E-67DE-4A89-A23D-706A924109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E7907F-7A37-4210-95D2-9FFF80A1B89C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40</a:t>
            </a:r>
          </a:p>
        </p:txBody>
      </p:sp>
    </p:spTree>
    <p:extLst>
      <p:ext uri="{BB962C8B-B14F-4D97-AF65-F5344CB8AC3E}">
        <p14:creationId xmlns:p14="http://schemas.microsoft.com/office/powerpoint/2010/main" val="2516389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Issue Not Getting Resolved?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1619623" y="1153265"/>
            <a:ext cx="8932435" cy="4632037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Julie Lawrence – Chief Education and External Relations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Julie.Lawrence@va.gov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Nicole Haselberger – Assistant Chief Education and External Relations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Nicole.Haselberger@va.gov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Tami Dorle – Supervisory Financial Administrative Specialist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Tamara.Dorle@va.gov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Gary Greenwood – Management Analyst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Gary.Greenwood2@va.gov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B45537-2D8C-4E42-9D80-9A6719E3F2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7027" y="3163043"/>
            <a:ext cx="2475191" cy="1975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3113D0-D5A9-4479-9656-35AB6895A8C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2A5C68E0-EE14-4991-AF3B-39EBE95AC7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901655-E8B4-46D2-BBDA-F3213BC4B427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41</a:t>
            </a:r>
          </a:p>
        </p:txBody>
      </p:sp>
    </p:spTree>
    <p:extLst>
      <p:ext uri="{BB962C8B-B14F-4D97-AF65-F5344CB8AC3E}">
        <p14:creationId xmlns:p14="http://schemas.microsoft.com/office/powerpoint/2010/main" val="12479634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A7EC39B-6A3E-4D94-B950-AFB4B382A229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7BF82FE7-EF23-443B-AAEE-5106A6D4F43E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E13C418-2773-4D8B-880F-281E6404D2B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11C2AF3-67B7-42A8-A978-A7BB548DCB91}"/>
              </a:ext>
            </a:extLst>
          </p:cNvPr>
          <p:cNvGrpSpPr/>
          <p:nvPr/>
        </p:nvGrpSpPr>
        <p:grpSpPr>
          <a:xfrm>
            <a:off x="6559820" y="1409940"/>
            <a:ext cx="3920611" cy="4436984"/>
            <a:chOff x="7744772" y="1189773"/>
            <a:chExt cx="3368668" cy="4528274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00DBE28-5E1F-466A-83C4-4B7E22CFE184}"/>
                </a:ext>
              </a:extLst>
            </p:cNvPr>
            <p:cNvCxnSpPr/>
            <p:nvPr/>
          </p:nvCxnSpPr>
          <p:spPr>
            <a:xfrm>
              <a:off x="7744772" y="1820746"/>
              <a:ext cx="32187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5E0016B-2D6A-4437-8906-A249C03725B0}"/>
                </a:ext>
              </a:extLst>
            </p:cNvPr>
            <p:cNvCxnSpPr/>
            <p:nvPr/>
          </p:nvCxnSpPr>
          <p:spPr>
            <a:xfrm>
              <a:off x="7744772" y="4233130"/>
              <a:ext cx="32187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71E08F1-05FB-4CCF-821D-377D2AA083B7}"/>
                </a:ext>
              </a:extLst>
            </p:cNvPr>
            <p:cNvSpPr/>
            <p:nvPr/>
          </p:nvSpPr>
          <p:spPr>
            <a:xfrm>
              <a:off x="8545161" y="1189773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Provide an overview of DMC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0C2E1A8-E24A-49D5-B735-D09B27F6E5E5}"/>
                </a:ext>
              </a:extLst>
            </p:cNvPr>
            <p:cNvGrpSpPr/>
            <p:nvPr/>
          </p:nvGrpSpPr>
          <p:grpSpPr>
            <a:xfrm>
              <a:off x="7744772" y="1193235"/>
              <a:ext cx="633536" cy="450894"/>
              <a:chOff x="7235832" y="1169640"/>
              <a:chExt cx="633536" cy="450894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59D64D3E-76BD-40BD-8F23-55C0F4BD9E3F}"/>
                  </a:ext>
                </a:extLst>
              </p:cNvPr>
              <p:cNvGrpSpPr/>
              <p:nvPr/>
            </p:nvGrpSpPr>
            <p:grpSpPr>
              <a:xfrm>
                <a:off x="7235832" y="1169640"/>
                <a:ext cx="633536" cy="450894"/>
                <a:chOff x="7235832" y="1169640"/>
                <a:chExt cx="633536" cy="450894"/>
              </a:xfrm>
            </p:grpSpPr>
            <p:sp>
              <p:nvSpPr>
                <p:cNvPr id="127" name="Flowchart: Off-page Connector 126">
                  <a:extLst>
                    <a:ext uri="{FF2B5EF4-FFF2-40B4-BE49-F238E27FC236}">
                      <a16:creationId xmlns:a16="http://schemas.microsoft.com/office/drawing/2014/main" id="{DB8B0E1C-1CCC-4ED8-B9AD-08A1C01E3003}"/>
                    </a:ext>
                  </a:extLst>
                </p:cNvPr>
                <p:cNvSpPr/>
                <p:nvPr/>
              </p:nvSpPr>
              <p:spPr>
                <a:xfrm rot="16200000">
                  <a:off x="7429476" y="1180642"/>
                  <a:ext cx="396164" cy="483620"/>
                </a:xfrm>
                <a:prstGeom prst="flowChartOffpageConnector">
                  <a:avLst/>
                </a:prstGeom>
                <a:solidFill>
                  <a:srgbClr val="00226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2607DC62-D03A-4BA4-87C9-3B2C402E7FFB}"/>
                    </a:ext>
                  </a:extLst>
                </p:cNvPr>
                <p:cNvSpPr txBox="1"/>
                <p:nvPr/>
              </p:nvSpPr>
              <p:spPr>
                <a:xfrm>
                  <a:off x="7463300" y="1300152"/>
                  <a:ext cx="31148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d-ID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1.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0463B6AE-8993-4793-9AB5-AA8F717F3E11}"/>
                    </a:ext>
                  </a:extLst>
                </p:cNvPr>
                <p:cNvSpPr/>
                <p:nvPr/>
              </p:nvSpPr>
              <p:spPr>
                <a:xfrm rot="18956483">
                  <a:off x="7235832" y="1169640"/>
                  <a:ext cx="553525" cy="382739"/>
                </a:xfrm>
                <a:custGeom>
                  <a:avLst/>
                  <a:gdLst>
                    <a:gd name="connsiteX0" fmla="*/ 275490 w 553525"/>
                    <a:gd name="connsiteY0" fmla="*/ 0 h 382739"/>
                    <a:gd name="connsiteX1" fmla="*/ 553525 w 553525"/>
                    <a:gd name="connsiteY1" fmla="*/ 269045 h 382739"/>
                    <a:gd name="connsiteX2" fmla="*/ 540502 w 553525"/>
                    <a:gd name="connsiteY2" fmla="*/ 309049 h 382739"/>
                    <a:gd name="connsiteX3" fmla="*/ 485290 w 553525"/>
                    <a:gd name="connsiteY3" fmla="*/ 339596 h 382739"/>
                    <a:gd name="connsiteX4" fmla="*/ 274656 w 553525"/>
                    <a:gd name="connsiteY4" fmla="*/ 382739 h 382739"/>
                    <a:gd name="connsiteX5" fmla="*/ 64022 w 553525"/>
                    <a:gd name="connsiteY5" fmla="*/ 339596 h 382739"/>
                    <a:gd name="connsiteX6" fmla="*/ 47011 w 553525"/>
                    <a:gd name="connsiteY6" fmla="*/ 330185 h 382739"/>
                    <a:gd name="connsiteX7" fmla="*/ 0 w 553525"/>
                    <a:gd name="connsiteY7" fmla="*/ 284695 h 382739"/>
                    <a:gd name="connsiteX8" fmla="*/ 275490 w 553525"/>
                    <a:gd name="connsiteY8" fmla="*/ 0 h 382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3525" h="382739">
                      <a:moveTo>
                        <a:pt x="275490" y="0"/>
                      </a:moveTo>
                      <a:lnTo>
                        <a:pt x="553525" y="269045"/>
                      </a:lnTo>
                      <a:lnTo>
                        <a:pt x="540502" y="309049"/>
                      </a:lnTo>
                      <a:lnTo>
                        <a:pt x="485290" y="339596"/>
                      </a:lnTo>
                      <a:cubicBezTo>
                        <a:pt x="425163" y="366834"/>
                        <a:pt x="352680" y="382739"/>
                        <a:pt x="274656" y="382739"/>
                      </a:cubicBezTo>
                      <a:cubicBezTo>
                        <a:pt x="196632" y="382739"/>
                        <a:pt x="124148" y="366834"/>
                        <a:pt x="64022" y="339596"/>
                      </a:cubicBezTo>
                      <a:lnTo>
                        <a:pt x="47011" y="330185"/>
                      </a:lnTo>
                      <a:lnTo>
                        <a:pt x="0" y="284695"/>
                      </a:lnTo>
                      <a:lnTo>
                        <a:pt x="275490" y="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53000"/>
                      </a:schemeClr>
                    </a:gs>
                    <a:gs pos="3000">
                      <a:schemeClr val="bg1">
                        <a:alpha val="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233C38A5-25DA-41AA-8A3C-0CD114E5EAA4}"/>
                  </a:ext>
                </a:extLst>
              </p:cNvPr>
              <p:cNvSpPr/>
              <p:nvPr/>
            </p:nvSpPr>
            <p:spPr>
              <a:xfrm>
                <a:off x="7271642" y="1224360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626E86E-9DDC-47E6-950D-87886C0717F0}"/>
                </a:ext>
              </a:extLst>
            </p:cNvPr>
            <p:cNvSpPr/>
            <p:nvPr/>
          </p:nvSpPr>
          <p:spPr>
            <a:xfrm>
              <a:off x="8545161" y="1992298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Assess why/how debts are established</a:t>
              </a: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C0ECB42-3FD8-4DA8-8D98-0DA9E5E5AFF9}"/>
                </a:ext>
              </a:extLst>
            </p:cNvPr>
            <p:cNvSpPr/>
            <p:nvPr/>
          </p:nvSpPr>
          <p:spPr>
            <a:xfrm rot="18956483">
              <a:off x="7799977" y="4409747"/>
              <a:ext cx="553525" cy="382739"/>
            </a:xfrm>
            <a:custGeom>
              <a:avLst/>
              <a:gdLst>
                <a:gd name="connsiteX0" fmla="*/ 275490 w 553525"/>
                <a:gd name="connsiteY0" fmla="*/ 0 h 382739"/>
                <a:gd name="connsiteX1" fmla="*/ 553525 w 553525"/>
                <a:gd name="connsiteY1" fmla="*/ 269045 h 382739"/>
                <a:gd name="connsiteX2" fmla="*/ 540502 w 553525"/>
                <a:gd name="connsiteY2" fmla="*/ 309049 h 382739"/>
                <a:gd name="connsiteX3" fmla="*/ 485290 w 553525"/>
                <a:gd name="connsiteY3" fmla="*/ 339596 h 382739"/>
                <a:gd name="connsiteX4" fmla="*/ 274656 w 553525"/>
                <a:gd name="connsiteY4" fmla="*/ 382739 h 382739"/>
                <a:gd name="connsiteX5" fmla="*/ 64022 w 553525"/>
                <a:gd name="connsiteY5" fmla="*/ 339596 h 382739"/>
                <a:gd name="connsiteX6" fmla="*/ 47011 w 553525"/>
                <a:gd name="connsiteY6" fmla="*/ 330185 h 382739"/>
                <a:gd name="connsiteX7" fmla="*/ 0 w 553525"/>
                <a:gd name="connsiteY7" fmla="*/ 284695 h 382739"/>
                <a:gd name="connsiteX8" fmla="*/ 275490 w 553525"/>
                <a:gd name="connsiteY8" fmla="*/ 0 h 38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525" h="382739">
                  <a:moveTo>
                    <a:pt x="275490" y="0"/>
                  </a:moveTo>
                  <a:lnTo>
                    <a:pt x="553525" y="269045"/>
                  </a:lnTo>
                  <a:lnTo>
                    <a:pt x="540502" y="309049"/>
                  </a:lnTo>
                  <a:lnTo>
                    <a:pt x="485290" y="339596"/>
                  </a:lnTo>
                  <a:cubicBezTo>
                    <a:pt x="425163" y="366834"/>
                    <a:pt x="352680" y="382739"/>
                    <a:pt x="274656" y="382739"/>
                  </a:cubicBezTo>
                  <a:cubicBezTo>
                    <a:pt x="196632" y="382739"/>
                    <a:pt x="124148" y="366834"/>
                    <a:pt x="64022" y="339596"/>
                  </a:cubicBezTo>
                  <a:lnTo>
                    <a:pt x="47011" y="330185"/>
                  </a:lnTo>
                  <a:lnTo>
                    <a:pt x="0" y="284695"/>
                  </a:lnTo>
                  <a:lnTo>
                    <a:pt x="27549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53000"/>
                  </a:schemeClr>
                </a:gs>
                <a:gs pos="3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44D21C6-AE64-47BC-873A-1CA4D1A249F9}"/>
                </a:ext>
              </a:extLst>
            </p:cNvPr>
            <p:cNvCxnSpPr/>
            <p:nvPr/>
          </p:nvCxnSpPr>
          <p:spPr>
            <a:xfrm>
              <a:off x="7744772" y="2624874"/>
              <a:ext cx="32187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4E19FF4-6E92-428B-8011-6E6960112EB1}"/>
                </a:ext>
              </a:extLst>
            </p:cNvPr>
            <p:cNvGrpSpPr/>
            <p:nvPr/>
          </p:nvGrpSpPr>
          <p:grpSpPr>
            <a:xfrm>
              <a:off x="7744772" y="2018138"/>
              <a:ext cx="633536" cy="450894"/>
              <a:chOff x="7744772" y="1997363"/>
              <a:chExt cx="633536" cy="450894"/>
            </a:xfrm>
          </p:grpSpPr>
          <p:sp>
            <p:nvSpPr>
              <p:cNvPr id="120" name="Flowchart: Off-page Connector 119">
                <a:extLst>
                  <a:ext uri="{FF2B5EF4-FFF2-40B4-BE49-F238E27FC236}">
                    <a16:creationId xmlns:a16="http://schemas.microsoft.com/office/drawing/2014/main" id="{5CFE5A14-66C3-49EC-83F8-459DF44D5B5C}"/>
                  </a:ext>
                </a:extLst>
              </p:cNvPr>
              <p:cNvSpPr/>
              <p:nvPr/>
            </p:nvSpPr>
            <p:spPr>
              <a:xfrm rot="16200000">
                <a:off x="7938416" y="2008365"/>
                <a:ext cx="396164" cy="483620"/>
              </a:xfrm>
              <a:prstGeom prst="flowChartOffpageConnector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90A109AB-3C58-4E17-ADCF-ED5DE484E748}"/>
                  </a:ext>
                </a:extLst>
              </p:cNvPr>
              <p:cNvSpPr/>
              <p:nvPr/>
            </p:nvSpPr>
            <p:spPr>
              <a:xfrm rot="18956483">
                <a:off x="7744772" y="1997363"/>
                <a:ext cx="553525" cy="382739"/>
              </a:xfrm>
              <a:custGeom>
                <a:avLst/>
                <a:gdLst>
                  <a:gd name="connsiteX0" fmla="*/ 275490 w 553525"/>
                  <a:gd name="connsiteY0" fmla="*/ 0 h 382739"/>
                  <a:gd name="connsiteX1" fmla="*/ 553525 w 553525"/>
                  <a:gd name="connsiteY1" fmla="*/ 269045 h 382739"/>
                  <a:gd name="connsiteX2" fmla="*/ 540502 w 553525"/>
                  <a:gd name="connsiteY2" fmla="*/ 309049 h 382739"/>
                  <a:gd name="connsiteX3" fmla="*/ 485290 w 553525"/>
                  <a:gd name="connsiteY3" fmla="*/ 339596 h 382739"/>
                  <a:gd name="connsiteX4" fmla="*/ 274656 w 553525"/>
                  <a:gd name="connsiteY4" fmla="*/ 382739 h 382739"/>
                  <a:gd name="connsiteX5" fmla="*/ 64022 w 553525"/>
                  <a:gd name="connsiteY5" fmla="*/ 339596 h 382739"/>
                  <a:gd name="connsiteX6" fmla="*/ 47011 w 553525"/>
                  <a:gd name="connsiteY6" fmla="*/ 330185 h 382739"/>
                  <a:gd name="connsiteX7" fmla="*/ 0 w 553525"/>
                  <a:gd name="connsiteY7" fmla="*/ 284695 h 382739"/>
                  <a:gd name="connsiteX8" fmla="*/ 275490 w 553525"/>
                  <a:gd name="connsiteY8" fmla="*/ 0 h 3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525" h="382739">
                    <a:moveTo>
                      <a:pt x="275490" y="0"/>
                    </a:moveTo>
                    <a:lnTo>
                      <a:pt x="553525" y="269045"/>
                    </a:lnTo>
                    <a:lnTo>
                      <a:pt x="540502" y="309049"/>
                    </a:lnTo>
                    <a:lnTo>
                      <a:pt x="485290" y="339596"/>
                    </a:lnTo>
                    <a:cubicBezTo>
                      <a:pt x="425163" y="366834"/>
                      <a:pt x="352680" y="382739"/>
                      <a:pt x="274656" y="382739"/>
                    </a:cubicBezTo>
                    <a:cubicBezTo>
                      <a:pt x="196632" y="382739"/>
                      <a:pt x="124148" y="366834"/>
                      <a:pt x="64022" y="339596"/>
                    </a:cubicBezTo>
                    <a:lnTo>
                      <a:pt x="47011" y="330185"/>
                    </a:lnTo>
                    <a:lnTo>
                      <a:pt x="0" y="284695"/>
                    </a:lnTo>
                    <a:lnTo>
                      <a:pt x="27549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53000"/>
                    </a:schemeClr>
                  </a:gs>
                  <a:gs pos="3000">
                    <a:schemeClr val="bg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928210A7-3355-480E-A9E4-940D8D3D76D9}"/>
                  </a:ext>
                </a:extLst>
              </p:cNvPr>
              <p:cNvSpPr/>
              <p:nvPr/>
            </p:nvSpPr>
            <p:spPr>
              <a:xfrm>
                <a:off x="7780582" y="2052083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F61DE7D-80CD-4DBE-9E10-BFA349D73600}"/>
                  </a:ext>
                </a:extLst>
              </p:cNvPr>
              <p:cNvSpPr txBox="1"/>
              <p:nvPr/>
            </p:nvSpPr>
            <p:spPr>
              <a:xfrm>
                <a:off x="7972240" y="2127875"/>
                <a:ext cx="3114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EFA4847-246F-465E-A884-49A73AC5E178}"/>
                </a:ext>
              </a:extLst>
            </p:cNvPr>
            <p:cNvGrpSpPr/>
            <p:nvPr/>
          </p:nvGrpSpPr>
          <p:grpSpPr>
            <a:xfrm>
              <a:off x="7744772" y="2801491"/>
              <a:ext cx="633536" cy="450894"/>
              <a:chOff x="7235832" y="2777896"/>
              <a:chExt cx="633536" cy="450894"/>
            </a:xfrm>
          </p:grpSpPr>
          <p:sp>
            <p:nvSpPr>
              <p:cNvPr id="89" name="Flowchart: Off-page Connector 88">
                <a:extLst>
                  <a:ext uri="{FF2B5EF4-FFF2-40B4-BE49-F238E27FC236}">
                    <a16:creationId xmlns:a16="http://schemas.microsoft.com/office/drawing/2014/main" id="{936BCDA2-9703-464C-82B3-9C224DEB4320}"/>
                  </a:ext>
                </a:extLst>
              </p:cNvPr>
              <p:cNvSpPr/>
              <p:nvPr/>
            </p:nvSpPr>
            <p:spPr>
              <a:xfrm rot="16200000">
                <a:off x="7429476" y="2788898"/>
                <a:ext cx="396164" cy="483620"/>
              </a:xfrm>
              <a:prstGeom prst="flowChartOffpageConnector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D85E5C2-8535-40E5-AE5A-00E4E9E59148}"/>
                  </a:ext>
                </a:extLst>
              </p:cNvPr>
              <p:cNvSpPr/>
              <p:nvPr/>
            </p:nvSpPr>
            <p:spPr>
              <a:xfrm rot="18956483">
                <a:off x="7235832" y="2777896"/>
                <a:ext cx="553525" cy="382739"/>
              </a:xfrm>
              <a:custGeom>
                <a:avLst/>
                <a:gdLst>
                  <a:gd name="connsiteX0" fmla="*/ 275490 w 553525"/>
                  <a:gd name="connsiteY0" fmla="*/ 0 h 382739"/>
                  <a:gd name="connsiteX1" fmla="*/ 553525 w 553525"/>
                  <a:gd name="connsiteY1" fmla="*/ 269045 h 382739"/>
                  <a:gd name="connsiteX2" fmla="*/ 540502 w 553525"/>
                  <a:gd name="connsiteY2" fmla="*/ 309049 h 382739"/>
                  <a:gd name="connsiteX3" fmla="*/ 485290 w 553525"/>
                  <a:gd name="connsiteY3" fmla="*/ 339596 h 382739"/>
                  <a:gd name="connsiteX4" fmla="*/ 274656 w 553525"/>
                  <a:gd name="connsiteY4" fmla="*/ 382739 h 382739"/>
                  <a:gd name="connsiteX5" fmla="*/ 64022 w 553525"/>
                  <a:gd name="connsiteY5" fmla="*/ 339596 h 382739"/>
                  <a:gd name="connsiteX6" fmla="*/ 47011 w 553525"/>
                  <a:gd name="connsiteY6" fmla="*/ 330185 h 382739"/>
                  <a:gd name="connsiteX7" fmla="*/ 0 w 553525"/>
                  <a:gd name="connsiteY7" fmla="*/ 284695 h 382739"/>
                  <a:gd name="connsiteX8" fmla="*/ 275490 w 553525"/>
                  <a:gd name="connsiteY8" fmla="*/ 0 h 3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525" h="382739">
                    <a:moveTo>
                      <a:pt x="275490" y="0"/>
                    </a:moveTo>
                    <a:lnTo>
                      <a:pt x="553525" y="269045"/>
                    </a:lnTo>
                    <a:lnTo>
                      <a:pt x="540502" y="309049"/>
                    </a:lnTo>
                    <a:lnTo>
                      <a:pt x="485290" y="339596"/>
                    </a:lnTo>
                    <a:cubicBezTo>
                      <a:pt x="425163" y="366834"/>
                      <a:pt x="352680" y="382739"/>
                      <a:pt x="274656" y="382739"/>
                    </a:cubicBezTo>
                    <a:cubicBezTo>
                      <a:pt x="196632" y="382739"/>
                      <a:pt x="124148" y="366834"/>
                      <a:pt x="64022" y="339596"/>
                    </a:cubicBezTo>
                    <a:lnTo>
                      <a:pt x="47011" y="330185"/>
                    </a:lnTo>
                    <a:lnTo>
                      <a:pt x="0" y="284695"/>
                    </a:lnTo>
                    <a:lnTo>
                      <a:pt x="27549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53000"/>
                    </a:schemeClr>
                  </a:gs>
                  <a:gs pos="3000">
                    <a:schemeClr val="bg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A8C1676-A958-47FD-9C04-B86FABE6A992}"/>
                  </a:ext>
                </a:extLst>
              </p:cNvPr>
              <p:cNvSpPr/>
              <p:nvPr/>
            </p:nvSpPr>
            <p:spPr>
              <a:xfrm>
                <a:off x="7271642" y="2832616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70D73EC-2128-42E7-BB09-1414A65AA19D}"/>
                  </a:ext>
                </a:extLst>
              </p:cNvPr>
              <p:cNvSpPr txBox="1"/>
              <p:nvPr/>
            </p:nvSpPr>
            <p:spPr>
              <a:xfrm>
                <a:off x="7463300" y="2908408"/>
                <a:ext cx="3114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465A295-6AF2-431B-96AD-0F877EE9374E}"/>
                </a:ext>
              </a:extLst>
            </p:cNvPr>
            <p:cNvCxnSpPr/>
            <p:nvPr/>
          </p:nvCxnSpPr>
          <p:spPr>
            <a:xfrm>
              <a:off x="7744772" y="3429002"/>
              <a:ext cx="32187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2472369-EEA1-49D7-902C-3AF0DA3F5A1E}"/>
                </a:ext>
              </a:extLst>
            </p:cNvPr>
            <p:cNvGrpSpPr/>
            <p:nvPr/>
          </p:nvGrpSpPr>
          <p:grpSpPr>
            <a:xfrm>
              <a:off x="7744772" y="3605619"/>
              <a:ext cx="633536" cy="450894"/>
              <a:chOff x="7235832" y="3582024"/>
              <a:chExt cx="633536" cy="450894"/>
            </a:xfrm>
          </p:grpSpPr>
          <p:sp>
            <p:nvSpPr>
              <p:cNvPr id="85" name="Flowchart: Off-page Connector 84">
                <a:extLst>
                  <a:ext uri="{FF2B5EF4-FFF2-40B4-BE49-F238E27FC236}">
                    <a16:creationId xmlns:a16="http://schemas.microsoft.com/office/drawing/2014/main" id="{EA56AD5E-8491-4B05-B71C-AC6DEFE59E9A}"/>
                  </a:ext>
                </a:extLst>
              </p:cNvPr>
              <p:cNvSpPr/>
              <p:nvPr/>
            </p:nvSpPr>
            <p:spPr>
              <a:xfrm rot="16200000">
                <a:off x="7429476" y="3593026"/>
                <a:ext cx="396164" cy="483620"/>
              </a:xfrm>
              <a:prstGeom prst="flowChartOffpageConnector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5642A7C-8249-435E-A14D-EDEE2146BBC5}"/>
                  </a:ext>
                </a:extLst>
              </p:cNvPr>
              <p:cNvSpPr/>
              <p:nvPr/>
            </p:nvSpPr>
            <p:spPr>
              <a:xfrm rot="18956483">
                <a:off x="7235832" y="3582024"/>
                <a:ext cx="553525" cy="382739"/>
              </a:xfrm>
              <a:custGeom>
                <a:avLst/>
                <a:gdLst>
                  <a:gd name="connsiteX0" fmla="*/ 275490 w 553525"/>
                  <a:gd name="connsiteY0" fmla="*/ 0 h 382739"/>
                  <a:gd name="connsiteX1" fmla="*/ 553525 w 553525"/>
                  <a:gd name="connsiteY1" fmla="*/ 269045 h 382739"/>
                  <a:gd name="connsiteX2" fmla="*/ 540502 w 553525"/>
                  <a:gd name="connsiteY2" fmla="*/ 309049 h 382739"/>
                  <a:gd name="connsiteX3" fmla="*/ 485290 w 553525"/>
                  <a:gd name="connsiteY3" fmla="*/ 339596 h 382739"/>
                  <a:gd name="connsiteX4" fmla="*/ 274656 w 553525"/>
                  <a:gd name="connsiteY4" fmla="*/ 382739 h 382739"/>
                  <a:gd name="connsiteX5" fmla="*/ 64022 w 553525"/>
                  <a:gd name="connsiteY5" fmla="*/ 339596 h 382739"/>
                  <a:gd name="connsiteX6" fmla="*/ 47011 w 553525"/>
                  <a:gd name="connsiteY6" fmla="*/ 330185 h 382739"/>
                  <a:gd name="connsiteX7" fmla="*/ 0 w 553525"/>
                  <a:gd name="connsiteY7" fmla="*/ 284695 h 382739"/>
                  <a:gd name="connsiteX8" fmla="*/ 275490 w 553525"/>
                  <a:gd name="connsiteY8" fmla="*/ 0 h 3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525" h="382739">
                    <a:moveTo>
                      <a:pt x="275490" y="0"/>
                    </a:moveTo>
                    <a:lnTo>
                      <a:pt x="553525" y="269045"/>
                    </a:lnTo>
                    <a:lnTo>
                      <a:pt x="540502" y="309049"/>
                    </a:lnTo>
                    <a:lnTo>
                      <a:pt x="485290" y="339596"/>
                    </a:lnTo>
                    <a:cubicBezTo>
                      <a:pt x="425163" y="366834"/>
                      <a:pt x="352680" y="382739"/>
                      <a:pt x="274656" y="382739"/>
                    </a:cubicBezTo>
                    <a:cubicBezTo>
                      <a:pt x="196632" y="382739"/>
                      <a:pt x="124148" y="366834"/>
                      <a:pt x="64022" y="339596"/>
                    </a:cubicBezTo>
                    <a:lnTo>
                      <a:pt x="47011" y="330185"/>
                    </a:lnTo>
                    <a:lnTo>
                      <a:pt x="0" y="284695"/>
                    </a:lnTo>
                    <a:lnTo>
                      <a:pt x="27549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53000"/>
                    </a:schemeClr>
                  </a:gs>
                  <a:gs pos="3000">
                    <a:schemeClr val="bg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39ABECC-2D6A-4E73-A496-3DAABABFCD2C}"/>
                  </a:ext>
                </a:extLst>
              </p:cNvPr>
              <p:cNvSpPr/>
              <p:nvPr/>
            </p:nvSpPr>
            <p:spPr>
              <a:xfrm>
                <a:off x="7271642" y="3636744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F22DAC4-97FD-4FEF-81D6-B80431AF96BA}"/>
                  </a:ext>
                </a:extLst>
              </p:cNvPr>
              <p:cNvSpPr txBox="1"/>
              <p:nvPr/>
            </p:nvSpPr>
            <p:spPr>
              <a:xfrm>
                <a:off x="7463300" y="3712536"/>
                <a:ext cx="3114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2865A00-1E25-45E2-AD4B-26174631189D}"/>
                </a:ext>
              </a:extLst>
            </p:cNvPr>
            <p:cNvCxnSpPr/>
            <p:nvPr/>
          </p:nvCxnSpPr>
          <p:spPr>
            <a:xfrm>
              <a:off x="7744772" y="5037258"/>
              <a:ext cx="321875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8F47365-2170-4E87-93C5-FE91FBD532E9}"/>
                </a:ext>
              </a:extLst>
            </p:cNvPr>
            <p:cNvGrpSpPr/>
            <p:nvPr/>
          </p:nvGrpSpPr>
          <p:grpSpPr>
            <a:xfrm>
              <a:off x="7744772" y="5213871"/>
              <a:ext cx="633536" cy="450894"/>
              <a:chOff x="7235832" y="5190276"/>
              <a:chExt cx="633536" cy="450894"/>
            </a:xfrm>
          </p:grpSpPr>
          <p:sp>
            <p:nvSpPr>
              <p:cNvPr id="81" name="Flowchart: Off-page Connector 80">
                <a:extLst>
                  <a:ext uri="{FF2B5EF4-FFF2-40B4-BE49-F238E27FC236}">
                    <a16:creationId xmlns:a16="http://schemas.microsoft.com/office/drawing/2014/main" id="{9210896C-9729-4F39-B807-8223B7FA5C5E}"/>
                  </a:ext>
                </a:extLst>
              </p:cNvPr>
              <p:cNvSpPr/>
              <p:nvPr/>
            </p:nvSpPr>
            <p:spPr>
              <a:xfrm rot="16200000">
                <a:off x="7429476" y="5201278"/>
                <a:ext cx="396164" cy="483620"/>
              </a:xfrm>
              <a:prstGeom prst="flowChartOffpageConnector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9A0CDAD3-1001-4CAA-A9DB-8EB38D62DCC0}"/>
                  </a:ext>
                </a:extLst>
              </p:cNvPr>
              <p:cNvSpPr/>
              <p:nvPr/>
            </p:nvSpPr>
            <p:spPr>
              <a:xfrm rot="18956483">
                <a:off x="7235832" y="5190276"/>
                <a:ext cx="553525" cy="382739"/>
              </a:xfrm>
              <a:custGeom>
                <a:avLst/>
                <a:gdLst>
                  <a:gd name="connsiteX0" fmla="*/ 275490 w 553525"/>
                  <a:gd name="connsiteY0" fmla="*/ 0 h 382739"/>
                  <a:gd name="connsiteX1" fmla="*/ 553525 w 553525"/>
                  <a:gd name="connsiteY1" fmla="*/ 269045 h 382739"/>
                  <a:gd name="connsiteX2" fmla="*/ 540502 w 553525"/>
                  <a:gd name="connsiteY2" fmla="*/ 309049 h 382739"/>
                  <a:gd name="connsiteX3" fmla="*/ 485290 w 553525"/>
                  <a:gd name="connsiteY3" fmla="*/ 339596 h 382739"/>
                  <a:gd name="connsiteX4" fmla="*/ 274656 w 553525"/>
                  <a:gd name="connsiteY4" fmla="*/ 382739 h 382739"/>
                  <a:gd name="connsiteX5" fmla="*/ 64022 w 553525"/>
                  <a:gd name="connsiteY5" fmla="*/ 339596 h 382739"/>
                  <a:gd name="connsiteX6" fmla="*/ 47011 w 553525"/>
                  <a:gd name="connsiteY6" fmla="*/ 330185 h 382739"/>
                  <a:gd name="connsiteX7" fmla="*/ 0 w 553525"/>
                  <a:gd name="connsiteY7" fmla="*/ 284695 h 382739"/>
                  <a:gd name="connsiteX8" fmla="*/ 275490 w 553525"/>
                  <a:gd name="connsiteY8" fmla="*/ 0 h 3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525" h="382739">
                    <a:moveTo>
                      <a:pt x="275490" y="0"/>
                    </a:moveTo>
                    <a:lnTo>
                      <a:pt x="553525" y="269045"/>
                    </a:lnTo>
                    <a:lnTo>
                      <a:pt x="540502" y="309049"/>
                    </a:lnTo>
                    <a:lnTo>
                      <a:pt x="485290" y="339596"/>
                    </a:lnTo>
                    <a:cubicBezTo>
                      <a:pt x="425163" y="366834"/>
                      <a:pt x="352680" y="382739"/>
                      <a:pt x="274656" y="382739"/>
                    </a:cubicBezTo>
                    <a:cubicBezTo>
                      <a:pt x="196632" y="382739"/>
                      <a:pt x="124148" y="366834"/>
                      <a:pt x="64022" y="339596"/>
                    </a:cubicBezTo>
                    <a:lnTo>
                      <a:pt x="47011" y="330185"/>
                    </a:lnTo>
                    <a:lnTo>
                      <a:pt x="0" y="284695"/>
                    </a:lnTo>
                    <a:lnTo>
                      <a:pt x="27549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53000"/>
                    </a:schemeClr>
                  </a:gs>
                  <a:gs pos="3000">
                    <a:schemeClr val="bg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100B582-6D05-45EB-92B8-2132564577D1}"/>
                  </a:ext>
                </a:extLst>
              </p:cNvPr>
              <p:cNvSpPr/>
              <p:nvPr/>
            </p:nvSpPr>
            <p:spPr>
              <a:xfrm>
                <a:off x="7271642" y="5244996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F88E02A-CA97-4E65-84A5-53A3EA363067}"/>
                  </a:ext>
                </a:extLst>
              </p:cNvPr>
              <p:cNvSpPr txBox="1"/>
              <p:nvPr/>
            </p:nvSpPr>
            <p:spPr>
              <a:xfrm>
                <a:off x="7463300" y="5320788"/>
                <a:ext cx="3114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0CF75CB-EFB4-4E1E-ADBE-1743980912E7}"/>
                </a:ext>
              </a:extLst>
            </p:cNvPr>
            <p:cNvGrpSpPr/>
            <p:nvPr/>
          </p:nvGrpSpPr>
          <p:grpSpPr>
            <a:xfrm>
              <a:off x="7744772" y="4409747"/>
              <a:ext cx="633536" cy="450894"/>
              <a:chOff x="7235832" y="3582024"/>
              <a:chExt cx="633536" cy="450894"/>
            </a:xfrm>
          </p:grpSpPr>
          <p:sp>
            <p:nvSpPr>
              <p:cNvPr id="77" name="Flowchart: Off-page Connector 76">
                <a:extLst>
                  <a:ext uri="{FF2B5EF4-FFF2-40B4-BE49-F238E27FC236}">
                    <a16:creationId xmlns:a16="http://schemas.microsoft.com/office/drawing/2014/main" id="{12D5B2CF-C3E9-4214-A5FD-CD8327FC1B7D}"/>
                  </a:ext>
                </a:extLst>
              </p:cNvPr>
              <p:cNvSpPr/>
              <p:nvPr/>
            </p:nvSpPr>
            <p:spPr>
              <a:xfrm rot="16200000">
                <a:off x="7429476" y="3593026"/>
                <a:ext cx="396164" cy="483620"/>
              </a:xfrm>
              <a:prstGeom prst="flowChartOffpageConnector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257F4AE-7F9F-425E-A786-7322F053D156}"/>
                  </a:ext>
                </a:extLst>
              </p:cNvPr>
              <p:cNvSpPr/>
              <p:nvPr/>
            </p:nvSpPr>
            <p:spPr>
              <a:xfrm rot="18956483">
                <a:off x="7235832" y="3582024"/>
                <a:ext cx="553525" cy="382739"/>
              </a:xfrm>
              <a:custGeom>
                <a:avLst/>
                <a:gdLst>
                  <a:gd name="connsiteX0" fmla="*/ 275490 w 553525"/>
                  <a:gd name="connsiteY0" fmla="*/ 0 h 382739"/>
                  <a:gd name="connsiteX1" fmla="*/ 553525 w 553525"/>
                  <a:gd name="connsiteY1" fmla="*/ 269045 h 382739"/>
                  <a:gd name="connsiteX2" fmla="*/ 540502 w 553525"/>
                  <a:gd name="connsiteY2" fmla="*/ 309049 h 382739"/>
                  <a:gd name="connsiteX3" fmla="*/ 485290 w 553525"/>
                  <a:gd name="connsiteY3" fmla="*/ 339596 h 382739"/>
                  <a:gd name="connsiteX4" fmla="*/ 274656 w 553525"/>
                  <a:gd name="connsiteY4" fmla="*/ 382739 h 382739"/>
                  <a:gd name="connsiteX5" fmla="*/ 64022 w 553525"/>
                  <a:gd name="connsiteY5" fmla="*/ 339596 h 382739"/>
                  <a:gd name="connsiteX6" fmla="*/ 47011 w 553525"/>
                  <a:gd name="connsiteY6" fmla="*/ 330185 h 382739"/>
                  <a:gd name="connsiteX7" fmla="*/ 0 w 553525"/>
                  <a:gd name="connsiteY7" fmla="*/ 284695 h 382739"/>
                  <a:gd name="connsiteX8" fmla="*/ 275490 w 553525"/>
                  <a:gd name="connsiteY8" fmla="*/ 0 h 38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3525" h="382739">
                    <a:moveTo>
                      <a:pt x="275490" y="0"/>
                    </a:moveTo>
                    <a:lnTo>
                      <a:pt x="553525" y="269045"/>
                    </a:lnTo>
                    <a:lnTo>
                      <a:pt x="540502" y="309049"/>
                    </a:lnTo>
                    <a:lnTo>
                      <a:pt x="485290" y="339596"/>
                    </a:lnTo>
                    <a:cubicBezTo>
                      <a:pt x="425163" y="366834"/>
                      <a:pt x="352680" y="382739"/>
                      <a:pt x="274656" y="382739"/>
                    </a:cubicBezTo>
                    <a:cubicBezTo>
                      <a:pt x="196632" y="382739"/>
                      <a:pt x="124148" y="366834"/>
                      <a:pt x="64022" y="339596"/>
                    </a:cubicBezTo>
                    <a:lnTo>
                      <a:pt x="47011" y="330185"/>
                    </a:lnTo>
                    <a:lnTo>
                      <a:pt x="0" y="284695"/>
                    </a:lnTo>
                    <a:lnTo>
                      <a:pt x="275490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alpha val="53000"/>
                    </a:schemeClr>
                  </a:gs>
                  <a:gs pos="3000">
                    <a:schemeClr val="bg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9B93777-FF77-4CFF-BB54-817EED9D7AC0}"/>
                  </a:ext>
                </a:extLst>
              </p:cNvPr>
              <p:cNvSpPr/>
              <p:nvPr/>
            </p:nvSpPr>
            <p:spPr>
              <a:xfrm>
                <a:off x="7271642" y="3636744"/>
                <a:ext cx="62282" cy="390629"/>
              </a:xfrm>
              <a:prstGeom prst="rect">
                <a:avLst/>
              </a:prstGeom>
              <a:solidFill>
                <a:srgbClr val="002262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75F7FDE-4609-426D-BF99-9A1192EBC09C}"/>
                  </a:ext>
                </a:extLst>
              </p:cNvPr>
              <p:cNvSpPr txBox="1"/>
              <p:nvPr/>
            </p:nvSpPr>
            <p:spPr>
              <a:xfrm>
                <a:off x="7463300" y="3712536"/>
                <a:ext cx="3114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433C380-0736-4E90-8C7A-64DA14EA5AAE}"/>
                </a:ext>
              </a:extLst>
            </p:cNvPr>
            <p:cNvSpPr/>
            <p:nvPr/>
          </p:nvSpPr>
          <p:spPr>
            <a:xfrm>
              <a:off x="8545161" y="2815216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Define the collection processes 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B614C45-8F0F-4491-8696-4CFF5ADCE086}"/>
                </a:ext>
              </a:extLst>
            </p:cNvPr>
            <p:cNvSpPr/>
            <p:nvPr/>
          </p:nvSpPr>
          <p:spPr>
            <a:xfrm>
              <a:off x="8545161" y="3600553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List options to resolve a debt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B1699D6-4F45-4181-9FDC-F9F75B2AD386}"/>
                </a:ext>
              </a:extLst>
            </p:cNvPr>
            <p:cNvSpPr/>
            <p:nvPr/>
          </p:nvSpPr>
          <p:spPr>
            <a:xfrm>
              <a:off x="8545161" y="4406657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Define risks of non-payment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70E4B2B-8687-48FB-A28E-FF90ECB1C194}"/>
                </a:ext>
              </a:extLst>
            </p:cNvPr>
            <p:cNvSpPr/>
            <p:nvPr/>
          </p:nvSpPr>
          <p:spPr>
            <a:xfrm>
              <a:off x="8545161" y="5215472"/>
              <a:ext cx="2568279" cy="50257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Formulate responses to debt questions</a:t>
              </a:r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BECC2F9F-F648-4692-BC3C-7A04C069A33A}"/>
              </a:ext>
            </a:extLst>
          </p:cNvPr>
          <p:cNvSpPr/>
          <p:nvPr/>
        </p:nvSpPr>
        <p:spPr>
          <a:xfrm>
            <a:off x="2732746" y="255735"/>
            <a:ext cx="672650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87F659B-E9DF-45C9-9DFB-2DEF4083E447}"/>
              </a:ext>
            </a:extLst>
          </p:cNvPr>
          <p:cNvSpPr/>
          <p:nvPr/>
        </p:nvSpPr>
        <p:spPr>
          <a:xfrm>
            <a:off x="442488" y="877346"/>
            <a:ext cx="10375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should now be able to:</a:t>
            </a:r>
          </a:p>
        </p:txBody>
      </p:sp>
      <p:pic>
        <p:nvPicPr>
          <p:cNvPr id="95" name="Picture Placeholder 2">
            <a:extLst>
              <a:ext uri="{FF2B5EF4-FFF2-40B4-BE49-F238E27FC236}">
                <a16:creationId xmlns:a16="http://schemas.microsoft.com/office/drawing/2014/main" id="{7CA12515-A6CD-4CD4-A328-EA9D7F88C5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" b="45"/>
          <a:stretch>
            <a:fillRect/>
          </a:stretch>
        </p:blipFill>
        <p:spPr>
          <a:xfrm>
            <a:off x="1523372" y="1332583"/>
            <a:ext cx="3329982" cy="430022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9151272-2F7E-493E-A224-C271A6360C4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92" name="Picture 91" descr="A close up of a sign&#10;&#10;Description automatically generated">
            <a:extLst>
              <a:ext uri="{FF2B5EF4-FFF2-40B4-BE49-F238E27FC236}">
                <a16:creationId xmlns:a16="http://schemas.microsoft.com/office/drawing/2014/main" id="{CF14836B-C6B2-4912-A25D-178DDC8608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2BC9740C-2B9D-40A8-A54B-2B4EFB3514DC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42</a:t>
            </a:r>
          </a:p>
        </p:txBody>
      </p:sp>
    </p:spTree>
    <p:extLst>
      <p:ext uri="{BB962C8B-B14F-4D97-AF65-F5344CB8AC3E}">
        <p14:creationId xmlns:p14="http://schemas.microsoft.com/office/powerpoint/2010/main" val="37331046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DMC Presentation Survey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960DE1A-A5F0-4062-A634-524263E5543D}"/>
              </a:ext>
            </a:extLst>
          </p:cNvPr>
          <p:cNvSpPr txBox="1">
            <a:spLocks/>
          </p:cNvSpPr>
          <p:nvPr/>
        </p:nvSpPr>
        <p:spPr>
          <a:xfrm>
            <a:off x="889000" y="1130300"/>
            <a:ext cx="10198100" cy="5024534"/>
          </a:xfrm>
          <a:prstGeom prst="rect">
            <a:avLst/>
          </a:prstGeom>
        </p:spPr>
        <p:txBody>
          <a:bodyPr vert="horz" lIns="112316" tIns="56158" rIns="112316" bIns="56158" rtlCol="0">
            <a:normAutofit/>
          </a:bodyPr>
          <a:lstStyle>
            <a:lvl1pPr marL="421173" indent="-421173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2543" indent="-350978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3912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478" indent="-280782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7041" indent="-280782" algn="l" defTabSz="561565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605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171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1736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299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6156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0"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values your time and feedback on our presentation.  We would appreciate it if you’re able to complete the survey below.</a:t>
            </a:r>
            <a:endParaRPr lang="en-US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21173">
              <a:buFont typeface="Arial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91370" lvl="1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https://www.surveymonkey.com/r/DMCSCO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1370" lvl="1" indent="0"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61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958886-27FC-46B1-8E90-1AA7E429448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1746D754-8A22-40D5-B577-FD989A01A2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5EE2E1B-6D68-4A6E-9066-21EE59AC0180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43</a:t>
            </a:r>
          </a:p>
        </p:txBody>
      </p:sp>
    </p:spTree>
    <p:extLst>
      <p:ext uri="{BB962C8B-B14F-4D97-AF65-F5344CB8AC3E}">
        <p14:creationId xmlns:p14="http://schemas.microsoft.com/office/powerpoint/2010/main" val="4809549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F9553B4-591F-4A90-9AD9-28972A80A80C}"/>
              </a:ext>
            </a:extLst>
          </p:cNvPr>
          <p:cNvSpPr txBox="1"/>
          <p:nvPr/>
        </p:nvSpPr>
        <p:spPr>
          <a:xfrm>
            <a:off x="1258347" y="29348"/>
            <a:ext cx="967530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Self-Certify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771F13-3AD9-4CD7-8D6B-749BA0796A11}"/>
              </a:ext>
            </a:extLst>
          </p:cNvPr>
          <p:cNvGrpSpPr/>
          <p:nvPr/>
        </p:nvGrpSpPr>
        <p:grpSpPr>
          <a:xfrm>
            <a:off x="0" y="4953978"/>
            <a:ext cx="12192000" cy="1915752"/>
            <a:chOff x="-1167465" y="4182140"/>
            <a:chExt cx="12192000" cy="1915752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569A13E-BA9A-49FC-B283-8C855AC24B35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040539-AFE2-4520-A2FB-49D8AA73D78F}"/>
                </a:ext>
              </a:extLst>
            </p:cNvPr>
            <p:cNvSpPr/>
            <p:nvPr/>
          </p:nvSpPr>
          <p:spPr>
            <a:xfrm>
              <a:off x="-1167465" y="480374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0" name="Content Placeholder 1">
            <a:extLst>
              <a:ext uri="{FF2B5EF4-FFF2-40B4-BE49-F238E27FC236}">
                <a16:creationId xmlns:a16="http://schemas.microsoft.com/office/drawing/2014/main" id="{3B697525-FE99-47DC-A7C9-C2B0A87D2D21}"/>
              </a:ext>
            </a:extLst>
          </p:cNvPr>
          <p:cNvSpPr txBox="1">
            <a:spLocks/>
          </p:cNvSpPr>
          <p:nvPr/>
        </p:nvSpPr>
        <p:spPr>
          <a:xfrm>
            <a:off x="1258347" y="891742"/>
            <a:ext cx="10972800" cy="4906963"/>
          </a:xfrm>
          <a:prstGeom prst="rect">
            <a:avLst/>
          </a:prstGeom>
        </p:spPr>
        <p:txBody>
          <a:bodyPr/>
          <a:lstStyle>
            <a:lvl1pPr marL="123444" indent="-123444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557213" indent="-214313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8572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2001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543050" indent="-171450" algn="l" defTabSz="3429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Click on the URL or copy and paste it in your web browser.</a:t>
            </a:r>
          </a:p>
          <a:p>
            <a:pPr marL="0" marR="0" lvl="0" indent="0" defTabSz="3429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ヒラギノ角ゴ Pro W3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https://vba-tpss.vbatraining.org/assess/trkSignIn?refid=XSCO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ヒラギノ角ゴ Pro W3" charset="-128"/>
            </a:endParaRPr>
          </a:p>
          <a:p>
            <a:pPr marL="342900" marR="0" lvl="0" indent="-342900" defTabSz="342900" rtl="0" eaLnBrk="0" fontAlgn="base" latinLnBrk="0" hangingPunct="0">
              <a:lnSpc>
                <a:spcPct val="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ヒラギノ角ゴ Pro W3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2.  Enter your email address and eight (8) digit facility code and click Next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	(If you do not have a user profile, click New User Account and follow the steps to set up your profile.)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3.  Scroll down and click the Conference/Workshop/Virtual Training tab</a:t>
            </a:r>
          </a:p>
          <a:p>
            <a:pPr marL="342900" indent="-342900">
              <a:lnSpc>
                <a:spcPct val="50000"/>
              </a:lnSpc>
              <a:spcBef>
                <a:spcPts val="0"/>
              </a:spcBef>
              <a:buFont typeface="+mj-lt"/>
              <a:buAutoNum type="arabicPeriod"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4.	Select the applicable training session from the list of topics that appears on the right side of the screen    	by clicking Begin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5.	To enter Conference/Workshop/Virtual Training Title:  Click the dropdown arrow and select SCO Virtual 	Training Session and click Submit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6.	Enter the start date and the end date</a:t>
            </a:r>
          </a:p>
          <a:p>
            <a:pPr marL="342900" indent="-342900">
              <a:lnSpc>
                <a:spcPct val="50000"/>
              </a:lnSpc>
              <a:spcBef>
                <a:spcPts val="0"/>
              </a:spcBef>
              <a:buFont typeface="+mj-lt"/>
              <a:buAutoNum type="arabicPeriod"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7.  Enter your Facility Name, City and State (Main Campus) and click Submit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8.	Certify your attendance by clicking Agree and then submit.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9.	Print your training certificate and keep for your records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3CC8DF-A7BB-4AE6-A830-2AA1AD218C6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83016"/>
            <a:ext cx="3037493" cy="676154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0E5E1E51-9D29-46BD-988B-D734AA36BF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5A7CB4-0D26-4483-B6F6-96214D8F120F}"/>
              </a:ext>
            </a:extLst>
          </p:cNvPr>
          <p:cNvSpPr txBox="1"/>
          <p:nvPr/>
        </p:nvSpPr>
        <p:spPr>
          <a:xfrm>
            <a:off x="11798148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44</a:t>
            </a:r>
          </a:p>
        </p:txBody>
      </p:sp>
    </p:spTree>
    <p:extLst>
      <p:ext uri="{BB962C8B-B14F-4D97-AF65-F5344CB8AC3E}">
        <p14:creationId xmlns:p14="http://schemas.microsoft.com/office/powerpoint/2010/main" val="12157828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Questions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B860DA-C8F3-4F6D-AF90-19BF02E69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06" y="2057400"/>
            <a:ext cx="2447388" cy="3561498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4A814A9-2A6F-4745-AC27-835866B9B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2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Organization Chart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476B35-1EFB-4491-BCA4-DAE01C578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695" y="1231298"/>
            <a:ext cx="9568832" cy="49127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F27F4A-26DF-4A7E-8E55-A098E6E8CD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F46D2DB8-D67E-4A3E-B873-585443BDE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57A47C4-94EF-477D-B941-B32B03EDC3CF}"/>
              </a:ext>
            </a:extLst>
          </p:cNvPr>
          <p:cNvSpPr txBox="1"/>
          <p:nvPr/>
        </p:nvSpPr>
        <p:spPr>
          <a:xfrm>
            <a:off x="11827644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</p:txBody>
      </p:sp>
    </p:spTree>
    <p:extLst>
      <p:ext uri="{BB962C8B-B14F-4D97-AF65-F5344CB8AC3E}">
        <p14:creationId xmlns:p14="http://schemas.microsoft.com/office/powerpoint/2010/main" val="417569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59372"/>
            <a:ext cx="12192000" cy="1920340"/>
            <a:chOff x="-1167465" y="4182140"/>
            <a:chExt cx="12192000" cy="192034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808333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0" name="Slide Number Placeholder 1023">
            <a:extLst>
              <a:ext uri="{FF2B5EF4-FFF2-40B4-BE49-F238E27FC236}">
                <a16:creationId xmlns:a16="http://schemas.microsoft.com/office/drawing/2014/main" id="{7B270F1A-CAC0-44D5-A343-A7861015F692}"/>
              </a:ext>
            </a:extLst>
          </p:cNvPr>
          <p:cNvSpPr txBox="1">
            <a:spLocks/>
          </p:cNvSpPr>
          <p:nvPr/>
        </p:nvSpPr>
        <p:spPr>
          <a:xfrm>
            <a:off x="11161858" y="6219566"/>
            <a:ext cx="383884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provides accounts receivable services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VBA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VHA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NCA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the above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9B2C71-6A4B-4C9C-95F4-F5D4F4BB1A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25227B-6B78-4FB7-B203-B4BD26D974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235D5C-AE47-40CE-BA00-A7B28EE6132B}"/>
              </a:ext>
            </a:extLst>
          </p:cNvPr>
          <p:cNvSpPr txBox="1"/>
          <p:nvPr/>
        </p:nvSpPr>
        <p:spPr>
          <a:xfrm>
            <a:off x="11827644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</p:txBody>
      </p:sp>
    </p:spTree>
    <p:extLst>
      <p:ext uri="{BB962C8B-B14F-4D97-AF65-F5344CB8AC3E}">
        <p14:creationId xmlns:p14="http://schemas.microsoft.com/office/powerpoint/2010/main" val="2417844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F48AC6-68DA-42AA-B51F-069C63CCD51A}"/>
              </a:ext>
            </a:extLst>
          </p:cNvPr>
          <p:cNvSpPr/>
          <p:nvPr/>
        </p:nvSpPr>
        <p:spPr>
          <a:xfrm>
            <a:off x="639153" y="53291"/>
            <a:ext cx="2927934" cy="5073608"/>
          </a:xfrm>
          <a:prstGeom prst="roundRect">
            <a:avLst>
              <a:gd name="adj" fmla="val 2325"/>
            </a:avLst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59372"/>
            <a:ext cx="12192000" cy="1920340"/>
            <a:chOff x="-1167465" y="4182140"/>
            <a:chExt cx="12192000" cy="192034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808333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5FF7163-E6AF-44C8-B069-47BBA8EEECA4}"/>
              </a:ext>
            </a:extLst>
          </p:cNvPr>
          <p:cNvSpPr/>
          <p:nvPr/>
        </p:nvSpPr>
        <p:spPr>
          <a:xfrm>
            <a:off x="363905" y="588043"/>
            <a:ext cx="3551707" cy="4109663"/>
          </a:xfrm>
          <a:prstGeom prst="roundRect">
            <a:avLst>
              <a:gd name="adj" fmla="val 2325"/>
            </a:avLst>
          </a:prstGeom>
          <a:solidFill>
            <a:srgbClr val="002262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1417-2B47-491F-BE5E-7483C08FBB7B}"/>
              </a:ext>
            </a:extLst>
          </p:cNvPr>
          <p:cNvSpPr txBox="1"/>
          <p:nvPr/>
        </p:nvSpPr>
        <p:spPr>
          <a:xfrm>
            <a:off x="578872" y="1967367"/>
            <a:ext cx="310061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228FF8-32A2-4060-A961-3292181CCA68}"/>
              </a:ext>
            </a:extLst>
          </p:cNvPr>
          <p:cNvSpPr txBox="1"/>
          <p:nvPr/>
        </p:nvSpPr>
        <p:spPr>
          <a:xfrm>
            <a:off x="4370832" y="804672"/>
            <a:ext cx="6528816" cy="3416320"/>
          </a:xfrm>
          <a:prstGeom prst="rect">
            <a:avLst/>
          </a:prstGeom>
          <a:noFill/>
          <a:ln>
            <a:solidFill>
              <a:srgbClr val="00226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provides accounts receivable services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VBA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VHA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NCA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All the above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E5F840-2AB5-4068-AFE1-E7C472FC69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AE9B3C6E-688B-4F80-8F75-B97D2FC99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3940"/>
            <a:ext cx="763576" cy="7643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F6E97A-45D3-4206-A3D1-23E67E940D66}"/>
              </a:ext>
            </a:extLst>
          </p:cNvPr>
          <p:cNvSpPr txBox="1"/>
          <p:nvPr/>
        </p:nvSpPr>
        <p:spPr>
          <a:xfrm>
            <a:off x="11827644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</p:txBody>
      </p:sp>
    </p:spTree>
    <p:extLst>
      <p:ext uri="{BB962C8B-B14F-4D97-AF65-F5344CB8AC3E}">
        <p14:creationId xmlns:p14="http://schemas.microsoft.com/office/powerpoint/2010/main" val="619562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Debt Establishment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BF0E0FAB-A25A-4D70-91DD-A7BD9DFC10DA}"/>
              </a:ext>
            </a:extLst>
          </p:cNvPr>
          <p:cNvGraphicFramePr>
            <a:graphicFrameLocks/>
          </p:cNvGraphicFramePr>
          <p:nvPr/>
        </p:nvGraphicFramePr>
        <p:xfrm>
          <a:off x="1715511" y="1097639"/>
          <a:ext cx="8839200" cy="5170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0F2F5EB6-E7F3-4CB5-85F4-E7A55819DD1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3B6EE52B-3022-473F-808C-CF92B22DEA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3940"/>
            <a:ext cx="763576" cy="764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ECD22F-B770-4C08-BE95-5E136E3F28F0}"/>
              </a:ext>
            </a:extLst>
          </p:cNvPr>
          <p:cNvSpPr txBox="1"/>
          <p:nvPr/>
        </p:nvSpPr>
        <p:spPr>
          <a:xfrm>
            <a:off x="11827644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</p:txBody>
      </p:sp>
    </p:spTree>
    <p:extLst>
      <p:ext uri="{BB962C8B-B14F-4D97-AF65-F5344CB8AC3E}">
        <p14:creationId xmlns:p14="http://schemas.microsoft.com/office/powerpoint/2010/main" val="3305680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AF18E8-B75C-42E1-9ED0-6B12AF874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483" y="1205423"/>
            <a:ext cx="5181600" cy="446385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and Training Institutions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are financially responsible for benefits paid under the Post 9/11 GI Bill: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Tuition and fees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 Ribbon Program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B61E6-A2DF-470B-9E5B-B1736E77E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498" y="1205423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will receive VA debts for: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 and Supplies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Stipend/Kicker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2400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Debt Establishment 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B6BEF3-A2CD-4A85-BF6E-272BDA34574D}"/>
              </a:ext>
            </a:extLst>
          </p:cNvPr>
          <p:cNvSpPr/>
          <p:nvPr/>
        </p:nvSpPr>
        <p:spPr>
          <a:xfrm>
            <a:off x="603735" y="44534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EEF4BE-96B9-4935-9144-9143D22B10BF}"/>
              </a:ext>
            </a:extLst>
          </p:cNvPr>
          <p:cNvCxnSpPr/>
          <p:nvPr/>
        </p:nvCxnSpPr>
        <p:spPr>
          <a:xfrm>
            <a:off x="6096000" y="1205423"/>
            <a:ext cx="0" cy="484590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F83E217-6AB2-49D3-96BC-04991A1A87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CF54A00A-8B7C-4C5D-9DCD-524FF243E0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56" y="6035040"/>
            <a:ext cx="763576" cy="7643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F56AE4-17FF-4169-BAE5-8FCAA2199121}"/>
              </a:ext>
            </a:extLst>
          </p:cNvPr>
          <p:cNvSpPr txBox="1"/>
          <p:nvPr/>
        </p:nvSpPr>
        <p:spPr>
          <a:xfrm>
            <a:off x="11827644" y="66175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9</a:t>
            </a:r>
          </a:p>
        </p:txBody>
      </p:sp>
    </p:spTree>
    <p:extLst>
      <p:ext uri="{BB962C8B-B14F-4D97-AF65-F5344CB8AC3E}">
        <p14:creationId xmlns:p14="http://schemas.microsoft.com/office/powerpoint/2010/main" val="16955862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B1387ED-6163-4736-968C-33D520D46C8D}&quot;/&gt;&lt;isInvalidForFieldText val=&quot;0&quot;/&gt;&lt;Image&gt;&lt;filename val=&quot;C:\Users\VBACOJamisT\AppData\Local\Temp\1\CP71204411406Session\CPTrustFolder71204411421\PPTImport71206501468\data\asimages\{6B1387ED-6163-4736-968C-33D520D46C8D}_91.png&quot;/&gt;&lt;left val=&quot;797&quot;/&gt;&lt;top val=&quot;107&quot;/&gt;&lt;width val=&quot;452&quot;/&gt;&lt;height val=&quot;573&quot;/&gt;&lt;hasText val=&quot;1&quot;/&gt;&lt;/Image&gt;&lt;/ThreeDShapeInfo&gt;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D63A31"/>
      </a:accent1>
      <a:accent2>
        <a:srgbClr val="066F89"/>
      </a:accent2>
      <a:accent3>
        <a:srgbClr val="55B0BD"/>
      </a:accent3>
      <a:accent4>
        <a:srgbClr val="D0D3C4"/>
      </a:accent4>
      <a:accent5>
        <a:srgbClr val="022B30"/>
      </a:accent5>
      <a:accent6>
        <a:srgbClr val="FFC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2395</TotalTime>
  <Words>2291</Words>
  <Application>Microsoft Office PowerPoint</Application>
  <PresentationFormat>Widescreen</PresentationFormat>
  <Paragraphs>463</Paragraphs>
  <Slides>45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Calibri</vt:lpstr>
      <vt:lpstr>Calibri Light</vt:lpstr>
      <vt:lpstr>Courier New</vt:lpstr>
      <vt:lpstr>Segoe UI</vt:lpstr>
      <vt:lpstr>Segoe UI Light</vt:lpstr>
      <vt:lpstr>Wingdings</vt:lpstr>
      <vt:lpstr>1_Office Theme</vt:lpstr>
      <vt:lpstr>2_Office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Haselberger, Nicole J. (DMC St. Paul)</dc:creator>
  <cp:lastModifiedBy>Greenwood, Gary M. (DMC St. Paul)</cp:lastModifiedBy>
  <cp:revision>170</cp:revision>
  <dcterms:created xsi:type="dcterms:W3CDTF">2020-11-19T13:22:18Z</dcterms:created>
  <dcterms:modified xsi:type="dcterms:W3CDTF">2022-03-10T00:25:12Z</dcterms:modified>
</cp:coreProperties>
</file>