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7" r:id="rId5"/>
    <p:sldId id="274" r:id="rId6"/>
    <p:sldId id="275" r:id="rId7"/>
    <p:sldId id="261" r:id="rId8"/>
    <p:sldId id="263" r:id="rId9"/>
    <p:sldId id="262" r:id="rId10"/>
    <p:sldId id="264" r:id="rId11"/>
    <p:sldId id="278" r:id="rId12"/>
    <p:sldId id="265" r:id="rId13"/>
    <p:sldId id="266" r:id="rId14"/>
    <p:sldId id="268" r:id="rId15"/>
    <p:sldId id="272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2" autoAdjust="0"/>
    <p:restoredTop sz="94588"/>
  </p:normalViewPr>
  <p:slideViewPr>
    <p:cSldViewPr snapToGrid="0" snapToObjects="1">
      <p:cViewPr varScale="1">
        <p:scale>
          <a:sx n="108" d="100"/>
          <a:sy n="108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FF9E7-AFEE-422B-95C4-94B85F45A25E}" type="datetimeFigureOut">
              <a:rPr lang="en-US" smtClean="0"/>
              <a:t>03/10/2022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9C700-D6CF-464B-9BE9-9950B6000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sz="1200" b="1" dirty="0">
                <a:solidFill>
                  <a:prstClr val="black"/>
                </a:solidFill>
                <a:ea typeface="ＭＳ Ｐゴシック" pitchFamily="34" charset="-128"/>
              </a:rPr>
              <a:t>Entitlement to VR&amp;E Services</a:t>
            </a:r>
          </a:p>
          <a:p>
            <a:pPr fontAlgn="base"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Automatic entitlement to VR&amp;E while Active Duty and participating in the IDES program</a:t>
            </a:r>
          </a:p>
          <a:p>
            <a:pPr fontAlgn="base"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Once discharged, automatic entitlement to VR&amp;E is no longer available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US" sz="1200" b="1" dirty="0">
              <a:solidFill>
                <a:srgbClr val="000000"/>
              </a:solidFill>
            </a:endParaRP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1200" b="1" dirty="0">
                <a:solidFill>
                  <a:srgbClr val="000000"/>
                </a:solidFill>
              </a:rPr>
              <a:t>Services</a:t>
            </a:r>
          </a:p>
          <a:p>
            <a:pPr fontAlgn="base"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Individualized benefits briefing on the VR&amp;E program</a:t>
            </a:r>
          </a:p>
          <a:p>
            <a:pPr fontAlgn="base"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Development of a transition plan for employment</a:t>
            </a:r>
          </a:p>
          <a:p>
            <a:pPr fontAlgn="base"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All VR&amp;E services available to Veteran participants with the exception of subsistence allowance</a:t>
            </a:r>
          </a:p>
          <a:p>
            <a:pPr fontAlgn="base"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Outreach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C700-D6CF-464B-9BE9-9950B6000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8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994B38-FABC-FB41-AD08-3348CFB792CE}"/>
              </a:ext>
            </a:extLst>
          </p:cNvPr>
          <p:cNvSpPr/>
          <p:nvPr userDrawn="1"/>
        </p:nvSpPr>
        <p:spPr>
          <a:xfrm>
            <a:off x="0" y="0"/>
            <a:ext cx="12192000" cy="6866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0582E7-8953-3F4C-8634-1C6FB4EFDA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D9D88D-4A19-2744-BD82-0762372CF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681" y="1810853"/>
            <a:ext cx="7077919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8EFAD-519D-1A45-9661-63F66A218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681" y="4564063"/>
            <a:ext cx="7077919" cy="93309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6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7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B7E956-7124-F941-B989-529BD87A7B2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FE956A-43BB-7847-8D72-306D51FCB5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0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4E4280C-0C66-B047-B9C7-373A1EDEFF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18F4825A-768D-E240-AE9A-E6929ED173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D08BB7-936D-874F-BF65-E6C1343E70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0523" y="1709738"/>
            <a:ext cx="7721841" cy="2852737"/>
          </a:xfrm>
        </p:spPr>
        <p:txBody>
          <a:bodyPr anchor="b"/>
          <a:lstStyle>
            <a:lvl1pPr algn="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19FCC-16CE-F24A-B069-FF6B1C7FE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50523" y="4589464"/>
            <a:ext cx="7721841" cy="73557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C3BC6-6923-E649-AF41-A824E47D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18050" y="620817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2346C6CC-1531-9D43-9929-56C34AA4F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6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A6B0-5ACE-8D4E-8C61-B0A801477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59F2-A51D-2B40-A03E-C4721B18EA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58A00-57DD-1944-AE99-7E13F92CF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2449" y="1836964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C73C1-75CC-C74E-9F27-2B4B011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FA9B3-ADEB-0648-A921-275E49B7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5EE3E-3409-834B-A175-A52573B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D342-8FB4-D641-ADD6-F82A97725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A87B4-9641-B243-8366-4ABDBBD5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7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7D3A7-642A-0F46-8236-237CA67F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03/10/2022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81F3A-1FDB-074B-9BA5-3D84769C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AC2CE-61C8-EA46-BF6B-FA56DF66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21F079-1338-5A4B-97B4-06BF11FD92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1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7831B-CB70-C84D-8145-3968943E3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116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10CE6-528D-314C-A679-134BE283F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041" y="344245"/>
            <a:ext cx="6172200" cy="55168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198EE-C23F-694A-96E4-99B23841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710928"/>
            <a:ext cx="3932237" cy="31580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92A62-751D-7648-8B00-3AD85445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4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901F6-1923-0943-9E01-E4286D238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53042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76633-FBEF-9041-AFB4-D3289965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FADA8D-6A86-8249-ADEA-796716BB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116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9A328A-5C98-EA44-8A4A-2D0BFCA4F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710928"/>
            <a:ext cx="3932237" cy="31580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265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8D826E-BF38-704C-BC1A-E057D4FC5B4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0F51E-F5B2-C94D-807C-A2289D86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972043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D293-CF85-0C4F-890C-1D67788AB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409252"/>
            <a:ext cx="10515600" cy="476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FEA8-9C6D-4C4D-864E-4E206D9F7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54581" y="6356350"/>
            <a:ext cx="687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6C6CC-1531-9D43-9929-56C34AA4FD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8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11113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4000" b="1" kern="1200">
          <a:solidFill>
            <a:srgbClr val="003F7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288" indent="-234950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Courier New" panose="02070309020205020404" pitchFamily="49" charset="0"/>
        <a:buChar char="o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23495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tabLst/>
        <a:defRPr sz="2000" kern="1200">
          <a:solidFill>
            <a:srgbClr val="003F72"/>
          </a:solidFill>
          <a:latin typeface="+mn-lt"/>
          <a:ea typeface="+mn-ea"/>
          <a:cs typeface="+mn-cs"/>
        </a:defRPr>
      </a:lvl3pPr>
      <a:lvl4pPr marL="1035050" indent="-2143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1258888" indent="-214313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Courier New" panose="02070309020205020404" pitchFamily="49" charset="0"/>
        <a:buChar char="o"/>
        <a:tabLst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adKD5hUBpE&amp;feature=youtu.be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VRC.VBAWIN@va.gov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isa.shaw2@va.gov" TargetMode="External"/><Relationship Id="rId2" Type="http://schemas.openxmlformats.org/officeDocument/2006/relationships/hyperlink" Target="mailto:Jonathan.elm@va.g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168AE9-3452-3548-B145-2A707EDE8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 Veteran Readiness &amp; Employment (VR&amp;E)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FF42CC-493C-7C43-982B-95C200E48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50523" y="4589464"/>
            <a:ext cx="7721841" cy="103882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March 22nd,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B8C89E-544C-4735-A045-176A30E69B54}"/>
              </a:ext>
            </a:extLst>
          </p:cNvPr>
          <p:cNvSpPr txBox="1"/>
          <p:nvPr/>
        </p:nvSpPr>
        <p:spPr>
          <a:xfrm>
            <a:off x="3294993" y="5628290"/>
            <a:ext cx="364183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/>
          </a:p>
          <a:p>
            <a:r>
              <a:rPr lang="en-US" sz="2000" b="1" dirty="0"/>
              <a:t>Winston Salem Regional Office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03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EE2E0-C6D3-47FA-8045-1FA3088E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94298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Services and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828F0-F1FF-4209-9FEC-B4670073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287380"/>
            <a:ext cx="10515600" cy="488958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Services include:  Vocational Evaluation, Career Counseling, Training, Independent Living, Self-Employment, and Job Placement assistance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Variety of training programs (college, OJT, </a:t>
            </a:r>
            <a:r>
              <a:rPr lang="en-US" sz="1800" u="sng" dirty="0"/>
              <a:t>NPWE</a:t>
            </a:r>
            <a:r>
              <a:rPr lang="en-US" sz="1800" dirty="0"/>
              <a:t>, self-employment)</a:t>
            </a:r>
          </a:p>
          <a:p>
            <a:r>
              <a:rPr lang="en-US" sz="1800" dirty="0"/>
              <a:t>Payment of tuition, fees, books, required supplies plus a monthly subsistence allowance</a:t>
            </a:r>
          </a:p>
          <a:p>
            <a:pPr lvl="1">
              <a:spcAft>
                <a:spcPts val="1200"/>
              </a:spcAft>
            </a:pPr>
            <a:r>
              <a:rPr lang="en-US" sz="1800" dirty="0"/>
              <a:t>Monthly allowance can be paid at the Post-9/11 GI Bill rate or BAH.</a:t>
            </a:r>
          </a:p>
          <a:p>
            <a:r>
              <a:rPr lang="en-US" sz="1800" dirty="0"/>
              <a:t>Individualized case management with Vocational Rehabilitation Counselor (VRC)</a:t>
            </a:r>
          </a:p>
          <a:p>
            <a:pPr lvl="1"/>
            <a:r>
              <a:rPr lang="en-US" sz="1800" u="sng" dirty="0"/>
              <a:t>VRC</a:t>
            </a:r>
            <a:r>
              <a:rPr lang="en-US" sz="1800" dirty="0"/>
              <a:t>s facilitate career planning, labor market analysis, coordination of medical referrals, and support to achieve successful completion of training and suitable employment.</a:t>
            </a:r>
          </a:p>
          <a:p>
            <a:pPr lvl="1">
              <a:spcAft>
                <a:spcPts val="1200"/>
              </a:spcAft>
            </a:pPr>
            <a:r>
              <a:rPr lang="en-US" sz="1800" u="sng" dirty="0"/>
              <a:t>Employment Coordinators</a:t>
            </a:r>
            <a:r>
              <a:rPr lang="en-US" sz="1800" dirty="0"/>
              <a:t> provide assistance with job seeking skills and placement.</a:t>
            </a:r>
          </a:p>
          <a:p>
            <a:r>
              <a:rPr lang="en-US" sz="1800" dirty="0"/>
              <a:t>Expanded medical care at VA Medical Centers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9D8D6-A484-45EB-A904-32E93DF05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3" y="291305"/>
            <a:ext cx="11519586" cy="779463"/>
          </a:xfrm>
        </p:spPr>
        <p:txBody>
          <a:bodyPr/>
          <a:lstStyle/>
          <a:p>
            <a:pPr algn="ctr"/>
            <a:r>
              <a:rPr lang="en-US" dirty="0"/>
              <a:t>VetSuccess on Campus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CBBC2-094F-4176-93B1-B2BFF55CF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3" y="1251284"/>
            <a:ext cx="11069011" cy="4925679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sz="2400" b="1" u="sng" dirty="0">
                <a:solidFill>
                  <a:prstClr val="black"/>
                </a:solidFill>
                <a:ea typeface="ＭＳ Ｐゴシック" pitchFamily="34" charset="-128"/>
              </a:rPr>
              <a:t>Assistance for Student Veterans and Eligible Dependents: </a:t>
            </a:r>
          </a:p>
          <a:p>
            <a:pPr marL="0" lvl="0" indent="0" fontAlgn="base">
              <a:spcAft>
                <a:spcPts val="1200"/>
              </a:spcAft>
              <a:buNone/>
            </a:pPr>
            <a:r>
              <a:rPr lang="en-US" sz="2100" b="1" i="1" dirty="0" err="1">
                <a:solidFill>
                  <a:prstClr val="black"/>
                </a:solidFill>
                <a:ea typeface="ＭＳ Ｐゴシック" pitchFamily="34" charset="-128"/>
              </a:rPr>
              <a:t>VetSuccess</a:t>
            </a:r>
            <a:r>
              <a:rPr lang="en-US" sz="2100" b="1" i="1" dirty="0">
                <a:solidFill>
                  <a:prstClr val="black"/>
                </a:solidFill>
                <a:ea typeface="ＭＳ Ｐゴシック" pitchFamily="34" charset="-128"/>
              </a:rPr>
              <a:t> on Campus (VSOC) </a:t>
            </a:r>
            <a:r>
              <a:rPr lang="en-US" sz="2100" i="1" dirty="0">
                <a:solidFill>
                  <a:prstClr val="black"/>
                </a:solidFill>
                <a:ea typeface="ＭＳ Ｐゴシック" pitchFamily="34" charset="-128"/>
              </a:rPr>
              <a:t>Mission:  </a:t>
            </a:r>
            <a:r>
              <a:rPr lang="en-US" sz="2100" dirty="0">
                <a:solidFill>
                  <a:prstClr val="black"/>
                </a:solidFill>
                <a:ea typeface="ＭＳ Ｐゴシック" pitchFamily="34" charset="-128"/>
              </a:rPr>
              <a:t>To provide student Veterans and their dependents seamless access to VA services; support their successful integration into college and university campuses; support their individualized educational goals, so they may persist, graduate, and improve their life circumstances; and successfully live and thrive in the career field and community of their choice.</a:t>
            </a:r>
          </a:p>
          <a:p>
            <a:pPr marL="0" indent="0">
              <a:buNone/>
            </a:pPr>
            <a:r>
              <a:rPr lang="en-US" sz="2100" b="1" dirty="0">
                <a:solidFill>
                  <a:srgbClr val="000000"/>
                </a:solidFill>
                <a:latin typeface="Calibri" panose="020F0502020204030204" pitchFamily="34" charset="0"/>
              </a:rPr>
              <a:t>Who is eligible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Servicemembers and Veterans eligible for any of VA’s educational programs </a:t>
            </a:r>
          </a:p>
          <a:p>
            <a:pPr lvl="1"/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Including the Post-9/11 and Montgomery GI Bills 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Servicemembers and Veterans attending training through VA’s VR&amp;E program 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Eligible dependents receiving VA education benefits </a:t>
            </a:r>
            <a:r>
              <a:rPr lang="en-US" sz="2100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</a:p>
          <a:p>
            <a:pPr lvl="1"/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Including spouses attending school through the Post-9/11 GI Bill </a:t>
            </a:r>
          </a:p>
          <a:p>
            <a:endParaRPr lang="en-US" sz="21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254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9D8D6-A484-45EB-A904-32E93DF05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3" y="291305"/>
            <a:ext cx="11506333" cy="779463"/>
          </a:xfrm>
        </p:spPr>
        <p:txBody>
          <a:bodyPr/>
          <a:lstStyle/>
          <a:p>
            <a:pPr algn="ctr"/>
            <a:r>
              <a:rPr lang="en-US" dirty="0"/>
              <a:t>VetSuccess on Campus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CBBC2-094F-4176-93B1-B2BFF55CF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2" y="1070768"/>
            <a:ext cx="10366381" cy="5106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b="1" dirty="0">
                <a:solidFill>
                  <a:srgbClr val="000000"/>
                </a:solidFill>
                <a:latin typeface="Calibri" panose="020F0502020204030204" pitchFamily="34" charset="0"/>
              </a:rPr>
              <a:t>Services: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Adjustment counseling to help complete education programs and find employment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Vocational testing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Educational and career counseling 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Expedited VR&amp;E Services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Support and assistance</a:t>
            </a:r>
            <a:r>
              <a:rPr lang="en-US" sz="2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lvl="1"/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Regardless of entitlement, benefit usage or enrollment status 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panose="020F0502020204030204" pitchFamily="34" charset="0"/>
              </a:rPr>
              <a:t>Outreach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sz="2100" b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en-US" sz="2100" b="1" dirty="0">
                <a:solidFill>
                  <a:prstClr val="black"/>
                </a:solidFill>
                <a:ea typeface="ＭＳ Ｐゴシック" pitchFamily="34" charset="-128"/>
              </a:rPr>
              <a:t>Locations</a:t>
            </a:r>
          </a:p>
          <a:p>
            <a:pPr fontAlgn="base">
              <a:spcAft>
                <a:spcPct val="0"/>
              </a:spcAft>
            </a:pPr>
            <a:r>
              <a:rPr lang="en-US" sz="2100" dirty="0">
                <a:solidFill>
                  <a:prstClr val="black"/>
                </a:solidFill>
                <a:ea typeface="ＭＳ Ｐゴシック" pitchFamily="34" charset="-128"/>
              </a:rPr>
              <a:t>Fayetteville Technical Community College </a:t>
            </a:r>
          </a:p>
          <a:p>
            <a:pPr fontAlgn="base">
              <a:spcAft>
                <a:spcPct val="0"/>
              </a:spcAft>
            </a:pPr>
            <a:r>
              <a:rPr lang="en-US" sz="2100" dirty="0">
                <a:solidFill>
                  <a:prstClr val="black"/>
                </a:solidFill>
                <a:ea typeface="ＭＳ Ｐゴシック" pitchFamily="34" charset="-128"/>
              </a:rPr>
              <a:t>East Carolina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39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D2F5F-8AEE-4F08-9F13-F7DC1F13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350752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for Servicemembers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66ADA-1D97-4CA9-9C7A-592558BF0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3" y="1070768"/>
            <a:ext cx="11350751" cy="5106195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b="1" u="sng" dirty="0">
                <a:solidFill>
                  <a:prstClr val="black"/>
                </a:solidFill>
                <a:ea typeface="ＭＳ Ｐゴシック" pitchFamily="34" charset="-128"/>
              </a:rPr>
              <a:t>Integrated Disability Evaluation System (IDES) </a:t>
            </a:r>
          </a:p>
          <a:p>
            <a:pPr marL="0" lvl="0" indent="0" fontAlgn="base">
              <a:spcAft>
                <a:spcPts val="1200"/>
              </a:spcAft>
              <a:buNone/>
            </a:pPr>
            <a:r>
              <a:rPr lang="en-US" dirty="0">
                <a:solidFill>
                  <a:prstClr val="black"/>
                </a:solidFill>
                <a:ea typeface="ＭＳ Ｐゴシック" pitchFamily="34" charset="-128"/>
              </a:rPr>
              <a:t>Mission:  Early intervention and outreach services to Servicemembers to assist in the transition from military life to civilian life. 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Servicemember Eligibility</a:t>
            </a:r>
            <a:r>
              <a:rPr lang="en-US" dirty="0"/>
              <a:t>:</a:t>
            </a:r>
          </a:p>
          <a:p>
            <a:r>
              <a:rPr lang="en-US" dirty="0"/>
              <a:t>Have a severe injury or illness which could result in referral to the IDES process</a:t>
            </a:r>
          </a:p>
          <a:p>
            <a:r>
              <a:rPr lang="en-US" dirty="0"/>
              <a:t>Assignment to the Wounded Warrior program &amp; participating in DOD’s E2I program</a:t>
            </a:r>
          </a:p>
          <a:p>
            <a:r>
              <a:rPr lang="en-US" dirty="0"/>
              <a:t>Referred to the Physical Examination Board (PEB)</a:t>
            </a:r>
          </a:p>
        </p:txBody>
      </p:sp>
    </p:spTree>
    <p:extLst>
      <p:ext uri="{BB962C8B-B14F-4D97-AF65-F5344CB8AC3E}">
        <p14:creationId xmlns:p14="http://schemas.microsoft.com/office/powerpoint/2010/main" val="2348841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644F5-F275-4AC1-A57E-4B0600B06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400315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Modernization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05079-E0DE-43AC-94D7-617A7362B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eVA - Electronic Assistant </a:t>
            </a:r>
            <a:r>
              <a:rPr lang="en-US" sz="1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https://www.youtube.com/watch?v=BadKD5hUBpE&amp;feature=youtu.be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</a:rPr>
              <a:t>VA Video Connect – tele-video counseling</a:t>
            </a:r>
          </a:p>
          <a:p>
            <a:pPr>
              <a:lnSpc>
                <a:spcPct val="150000"/>
              </a:lnSpc>
            </a:pPr>
            <a:r>
              <a:rPr lang="en-US" dirty="0"/>
              <a:t>Centralized Mail</a:t>
            </a:r>
          </a:p>
          <a:p>
            <a:pPr>
              <a:lnSpc>
                <a:spcPct val="150000"/>
              </a:lnSpc>
            </a:pPr>
            <a:r>
              <a:rPr lang="en-US" dirty="0"/>
              <a:t>Centralized Fax: 1-844-923-1819</a:t>
            </a:r>
          </a:p>
          <a:p>
            <a:pPr>
              <a:lnSpc>
                <a:spcPct val="150000"/>
              </a:lnSpc>
            </a:pPr>
            <a:r>
              <a:rPr lang="en-US" dirty="0"/>
              <a:t>To come: Case Management Solution (CMS)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058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15E4-4905-417A-ACBC-B5964D99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188280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Locations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2EBDF-A1B9-4098-8B20-2502D3182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070768"/>
            <a:ext cx="10515600" cy="5106195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en-US" sz="2400" b="1" u="sng" dirty="0">
                <a:cs typeface="Georgia" pitchFamily="18" charset="0"/>
              </a:rPr>
              <a:t>Where Are We Located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r>
              <a:rPr lang="en-US" altLang="en-US" sz="2100" dirty="0">
                <a:cs typeface="Georgia" pitchFamily="18" charset="0"/>
              </a:rPr>
              <a:t>11 locations throughout North Carolina:  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Winston-Salem Regional Office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Asheville VA Medical Center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Salisbury VA Medical Center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Charlotte VA Health Care Center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Fort Bragg 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Fayetteville Vet Center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Fayetteville Technical Community College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East Carolina University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Raleigh Office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Camp Lejeune 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Seymour Johnson AFB</a:t>
            </a:r>
          </a:p>
          <a:p>
            <a:pPr>
              <a:lnSpc>
                <a:spcPct val="150000"/>
              </a:lnSpc>
            </a:pPr>
            <a:r>
              <a:rPr lang="en-US" sz="2400" b="1" u="sng" dirty="0"/>
              <a:t>How to Reach VR&amp;E</a:t>
            </a:r>
          </a:p>
          <a:p>
            <a:pPr marL="400050" lvl="1" indent="0">
              <a:buNone/>
            </a:pPr>
            <a:r>
              <a:rPr lang="en-US" sz="2100" dirty="0"/>
              <a:t>Phone:  336-714-6099</a:t>
            </a:r>
          </a:p>
          <a:p>
            <a:pPr marL="400050" lvl="1" indent="0">
              <a:buNone/>
            </a:pPr>
            <a:r>
              <a:rPr lang="en-US" sz="2100" dirty="0"/>
              <a:t>Fax: </a:t>
            </a:r>
            <a:r>
              <a:rPr lang="en-US" sz="2000" dirty="0"/>
              <a:t>1-844-923-1819</a:t>
            </a:r>
            <a:endParaRPr lang="en-US" sz="2100" dirty="0"/>
          </a:p>
          <a:p>
            <a:pPr marL="400050" lvl="1" indent="0">
              <a:buNone/>
            </a:pPr>
            <a:r>
              <a:rPr lang="en-US" sz="2100" dirty="0"/>
              <a:t>Email: </a:t>
            </a:r>
            <a:r>
              <a:rPr lang="en-US" sz="21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VRC.VBAWIN@va.gov</a:t>
            </a:r>
            <a:r>
              <a:rPr lang="en-US" sz="2100" dirty="0">
                <a:solidFill>
                  <a:srgbClr val="0070C0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7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60C99-D81D-4F83-BA1E-04647C74D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0843724" cy="779463"/>
          </a:xfrm>
        </p:spPr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B3818-3C85-4DC6-A4AA-610D7303E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409252"/>
            <a:ext cx="10741362" cy="4767711"/>
          </a:xfrm>
        </p:spPr>
        <p:txBody>
          <a:bodyPr/>
          <a:lstStyle/>
          <a:p>
            <a:r>
              <a:rPr lang="en-US" dirty="0"/>
              <a:t>Introduction- </a:t>
            </a:r>
          </a:p>
          <a:p>
            <a:r>
              <a:rPr lang="en-US" dirty="0"/>
              <a:t>VR&amp;E Traditional Services- </a:t>
            </a:r>
          </a:p>
          <a:p>
            <a:r>
              <a:rPr lang="en-US" dirty="0"/>
              <a:t>VR&amp;E </a:t>
            </a:r>
            <a:r>
              <a:rPr lang="en-US" dirty="0" err="1"/>
              <a:t>VetSuccess</a:t>
            </a:r>
            <a:r>
              <a:rPr lang="en-US" dirty="0"/>
              <a:t> On Campus (VSOC)- </a:t>
            </a:r>
          </a:p>
          <a:p>
            <a:r>
              <a:rPr lang="en-US" dirty="0"/>
              <a:t>VR&amp;E Integrated Disability Evaluation System (IDES)-</a:t>
            </a:r>
          </a:p>
          <a:p>
            <a:r>
              <a:rPr lang="en-US" dirty="0"/>
              <a:t>Closing Remarks-</a:t>
            </a:r>
          </a:p>
        </p:txBody>
      </p:sp>
    </p:spTree>
    <p:extLst>
      <p:ext uri="{BB962C8B-B14F-4D97-AF65-F5344CB8AC3E}">
        <p14:creationId xmlns:p14="http://schemas.microsoft.com/office/powerpoint/2010/main" val="3463200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3F3B1-7207-4D19-B5A1-85EF3269A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426819" cy="779463"/>
          </a:xfrm>
        </p:spPr>
        <p:txBody>
          <a:bodyPr/>
          <a:lstStyle/>
          <a:p>
            <a:pPr algn="ctr"/>
            <a:r>
              <a:rPr lang="en-US" dirty="0"/>
              <a:t>Veteran Readiness and Employment (VR&amp;E)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75F1-B37B-493E-A687-5154D20D7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190848"/>
            <a:ext cx="10515600" cy="51034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u="sng" dirty="0"/>
              <a:t>Opening Remarks</a:t>
            </a:r>
          </a:p>
          <a:p>
            <a:pPr marL="0" indent="0" algn="ctr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b="1" dirty="0"/>
              <a:t>Jonathan Elm, VRE Employment Coordinator: </a:t>
            </a:r>
          </a:p>
          <a:p>
            <a:pPr marL="0" indent="0" algn="ctr">
              <a:buNone/>
            </a:pPr>
            <a:r>
              <a:rPr lang="en-US" b="1" dirty="0">
                <a:hlinkClick r:id="rId2"/>
              </a:rPr>
              <a:t>Jonathan.elm@va.gov</a:t>
            </a: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Department of Veteran Affairs</a:t>
            </a:r>
          </a:p>
          <a:p>
            <a:pPr marL="0" indent="0" algn="ctr">
              <a:buNone/>
            </a:pPr>
            <a:r>
              <a:rPr lang="en-US" b="1" dirty="0"/>
              <a:t>Winston Salem Regional Office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Lisa Shaw, VRC:  </a:t>
            </a:r>
            <a:r>
              <a:rPr lang="en-US" b="1" dirty="0">
                <a:hlinkClick r:id="rId3"/>
              </a:rPr>
              <a:t>lisa.shaw2@va.gov</a:t>
            </a:r>
            <a:endParaRPr lang="en-US" b="1" dirty="0"/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845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Veteran Readiness &amp; Employment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191126"/>
            <a:ext cx="10515600" cy="4985837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  <a:defRPr/>
            </a:pPr>
            <a:r>
              <a:rPr lang="en-US" altLang="en-US" sz="2000" b="1" dirty="0">
                <a:solidFill>
                  <a:prstClr val="black"/>
                </a:solidFill>
                <a:latin typeface="Myraid Pro"/>
                <a:ea typeface="ＭＳ Ｐゴシック" pitchFamily="34" charset="-128"/>
                <a:cs typeface="Georgia" pitchFamily="18" charset="0"/>
              </a:rPr>
              <a:t>What is Veteran Readiness &amp; Employment (VR&amp;E)?</a:t>
            </a:r>
          </a:p>
          <a:p>
            <a:pPr lvl="0" fontAlgn="base">
              <a:spcAft>
                <a:spcPct val="0"/>
              </a:spcAft>
              <a:defRPr/>
            </a:pPr>
            <a:r>
              <a:rPr lang="en-US" altLang="en-US" sz="2000" dirty="0">
                <a:solidFill>
                  <a:prstClr val="black"/>
                </a:solidFill>
                <a:latin typeface="Myraid Pro"/>
                <a:ea typeface="ＭＳ Ｐゴシック" pitchFamily="34" charset="-128"/>
                <a:cs typeface="Georgia" pitchFamily="18" charset="0"/>
              </a:rPr>
              <a:t>Primary Focus - Pathway to suitable employment and career stability for entitled Veterans and Servicemembers with service-connected disabilities </a:t>
            </a:r>
          </a:p>
          <a:p>
            <a:pPr lvl="0" fontAlgn="base">
              <a:spcAft>
                <a:spcPct val="0"/>
              </a:spcAft>
              <a:defRPr/>
            </a:pPr>
            <a:r>
              <a:rPr lang="en-US" altLang="en-US" sz="2000" dirty="0">
                <a:solidFill>
                  <a:prstClr val="black"/>
                </a:solidFill>
                <a:latin typeface="Myraid Pro"/>
                <a:ea typeface="ＭＳ Ｐゴシック" pitchFamily="34" charset="-128"/>
                <a:cs typeface="Georgia" pitchFamily="18" charset="0"/>
              </a:rPr>
              <a:t>Secondary Focus - Increased independence in daily living for Veterans currently unable to work.</a:t>
            </a: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  <a:p>
            <a:pPr marL="0" lvl="0" indent="0" fontAlgn="base">
              <a:spcAft>
                <a:spcPct val="0"/>
              </a:spcAft>
              <a:buNone/>
              <a:defRPr/>
            </a:pPr>
            <a:r>
              <a:rPr lang="en-US" altLang="en-US" sz="2000" b="1" dirty="0">
                <a:solidFill>
                  <a:prstClr val="black"/>
                </a:solidFill>
                <a:latin typeface="Myraid Pro"/>
                <a:ea typeface="ＭＳ Ｐゴシック" pitchFamily="34" charset="-128"/>
                <a:cs typeface="Georgia" pitchFamily="18" charset="0"/>
              </a:rPr>
              <a:t>VR&amp;E Program Intent</a:t>
            </a:r>
            <a:endParaRPr lang="en-US" sz="2000" dirty="0">
              <a:solidFill>
                <a:prstClr val="black"/>
              </a:solidFill>
              <a:latin typeface="Myraid Pro"/>
              <a:ea typeface="ＭＳ Ｐゴシック" pitchFamily="34" charset="-128"/>
            </a:endParaRPr>
          </a:p>
          <a:p>
            <a:pPr lvl="0" fontAlgn="base">
              <a:spcAft>
                <a:spcPct val="0"/>
              </a:spcAft>
              <a:buFont typeface="Arial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Myraid Pro"/>
                <a:ea typeface="ＭＳ Ｐゴシック" pitchFamily="34" charset="-128"/>
              </a:rPr>
              <a:t>Provide services to assist Veterans and Servicemembers with service-connected disabilities to succeed: 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sz="2000" dirty="0">
                <a:solidFill>
                  <a:prstClr val="black"/>
                </a:solidFill>
                <a:latin typeface="Myraid Pro"/>
                <a:ea typeface="ＭＳ Ｐゴシック" pitchFamily="34" charset="-128"/>
              </a:rPr>
              <a:t>In transition … through services to support transition back to civilian life 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sz="2000" dirty="0">
                <a:solidFill>
                  <a:prstClr val="black"/>
                </a:solidFill>
                <a:latin typeface="Myraid Pro"/>
                <a:ea typeface="ＭＳ Ｐゴシック" pitchFamily="34" charset="-128"/>
              </a:rPr>
              <a:t>At work … through services resulting in suitable employment 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sz="2000" dirty="0">
                <a:solidFill>
                  <a:prstClr val="black"/>
                </a:solidFill>
                <a:latin typeface="Myraid Pro"/>
                <a:ea typeface="ＭＳ Ｐゴシック" pitchFamily="34" charset="-128"/>
              </a:rPr>
              <a:t>On campus … through services to support them during education and training 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sz="2000" dirty="0">
                <a:solidFill>
                  <a:prstClr val="black"/>
                </a:solidFill>
                <a:latin typeface="Myraid Pro"/>
                <a:ea typeface="ＭＳ Ｐゴシック" pitchFamily="34" charset="-128"/>
              </a:rPr>
              <a:t>At home … and in their communities … through services to maximize independence in daily living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4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9360-E6FE-41E2-93F5-F08581D05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54541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Benefits and GI Bill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ED5A8-7B31-4092-91CF-0B0654452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254642"/>
            <a:ext cx="10515600" cy="4922321"/>
          </a:xfrm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  <a:defRPr/>
            </a:pPr>
            <a:r>
              <a:rPr lang="en-US" altLang="en-US" sz="2000" b="1" u="sng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Is VR&amp;E Program the same as the GI Bill?</a:t>
            </a: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1800" b="1" u="sng" dirty="0">
              <a:solidFill>
                <a:prstClr val="black"/>
              </a:solidFill>
              <a:ea typeface="ＭＳ Ｐゴシック" pitchFamily="34" charset="-128"/>
              <a:cs typeface="Georgia" pitchFamily="18" charset="0"/>
            </a:endParaRPr>
          </a:p>
          <a:p>
            <a:pPr marL="0" lvl="0" indent="0" fontAlgn="base">
              <a:spcAft>
                <a:spcPts val="1200"/>
              </a:spcAft>
              <a:buNone/>
              <a:defRPr/>
            </a:pPr>
            <a:r>
              <a:rPr lang="en-US" altLang="en-US" sz="2000" b="1" i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No</a:t>
            </a:r>
            <a:r>
              <a:rPr lang="en-US" altLang="en-US" sz="2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. GI Bill is an educational benefits program.</a:t>
            </a:r>
            <a:endParaRPr lang="en-US" sz="20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lvl="1" fontAlgn="base">
              <a:spcAft>
                <a:spcPts val="600"/>
              </a:spcAft>
              <a:buFont typeface="Arial" charset="0"/>
              <a:buChar char="–"/>
            </a:pPr>
            <a:r>
              <a:rPr lang="en-US" sz="2000" dirty="0">
                <a:solidFill>
                  <a:prstClr val="black"/>
                </a:solidFill>
                <a:ea typeface="ＭＳ Ｐゴシック" pitchFamily="34" charset="-128"/>
              </a:rPr>
              <a:t>The purpose of the VR&amp;E Program is to help Veterans with service-connected disabilities and barriers to employment to become suitably employed. </a:t>
            </a:r>
          </a:p>
          <a:p>
            <a:pPr lvl="1" fontAlgn="base">
              <a:spcAft>
                <a:spcPts val="600"/>
              </a:spcAft>
              <a:buFont typeface="Arial" charset="0"/>
              <a:buChar char="–"/>
            </a:pPr>
            <a:r>
              <a:rPr lang="en-US" sz="2000" dirty="0">
                <a:solidFill>
                  <a:prstClr val="black"/>
                </a:solidFill>
                <a:ea typeface="ＭＳ Ｐゴシック" pitchFamily="34" charset="-128"/>
              </a:rPr>
              <a:t>Four of the Five VR&amp;E categories of services are geared specifically toward employment with personalized employment services offered (e.g., work readiness preparation, resume development, job-seeking skills, job accommodations, placement assistance, post-employment follow-up, etc.).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sz="2000" dirty="0">
                <a:solidFill>
                  <a:prstClr val="black"/>
                </a:solidFill>
                <a:ea typeface="ＭＳ Ｐゴシック" pitchFamily="34" charset="-128"/>
              </a:rPr>
              <a:t>The “E” in VR&amp;E stands for the program’s mission to assist Veterans and Service Members with obtaining suitable </a:t>
            </a:r>
            <a:r>
              <a:rPr lang="en-US" sz="2000" b="1" u="sng" dirty="0">
                <a:solidFill>
                  <a:prstClr val="black"/>
                </a:solidFill>
                <a:ea typeface="ＭＳ Ｐゴシック" pitchFamily="34" charset="-128"/>
              </a:rPr>
              <a:t>Employment</a:t>
            </a:r>
            <a:r>
              <a:rPr lang="en-US" sz="2000" dirty="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7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13162-73E3-4B21-8B99-A00A63BD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0515600" cy="779463"/>
          </a:xfrm>
        </p:spPr>
        <p:txBody>
          <a:bodyPr/>
          <a:lstStyle/>
          <a:p>
            <a:pPr algn="ctr"/>
            <a:r>
              <a:rPr lang="en-US" dirty="0"/>
              <a:t>VR&amp;E Case Progression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F9243-08A0-4A24-8D34-4F1644321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Apply 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Initial Assessment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Entitlement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Plan Development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Plan Service Delivery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Employment Services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Suitable Employment</a:t>
            </a:r>
          </a:p>
          <a:p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5C04ECE9-AF59-48F7-A366-E2BB6092682D}"/>
              </a:ext>
            </a:extLst>
          </p:cNvPr>
          <p:cNvSpPr/>
          <p:nvPr/>
        </p:nvSpPr>
        <p:spPr>
          <a:xfrm>
            <a:off x="5541790" y="1828800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B7740EF4-9732-46C8-8687-333F34839E40}"/>
              </a:ext>
            </a:extLst>
          </p:cNvPr>
          <p:cNvSpPr/>
          <p:nvPr/>
        </p:nvSpPr>
        <p:spPr>
          <a:xfrm>
            <a:off x="5541789" y="2430043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C877E766-614A-4323-A926-1A5D222A3F80}"/>
              </a:ext>
            </a:extLst>
          </p:cNvPr>
          <p:cNvSpPr/>
          <p:nvPr/>
        </p:nvSpPr>
        <p:spPr>
          <a:xfrm>
            <a:off x="5517562" y="3073327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D12A5994-C707-4714-80EA-90AA5969237F}"/>
              </a:ext>
            </a:extLst>
          </p:cNvPr>
          <p:cNvSpPr/>
          <p:nvPr/>
        </p:nvSpPr>
        <p:spPr>
          <a:xfrm>
            <a:off x="5539373" y="3716611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94563B4E-F029-4447-BA52-98FBF96728D5}"/>
              </a:ext>
            </a:extLst>
          </p:cNvPr>
          <p:cNvSpPr/>
          <p:nvPr/>
        </p:nvSpPr>
        <p:spPr>
          <a:xfrm>
            <a:off x="5539372" y="4472745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165BE8B-0601-40E9-9240-D78476E5FB07}"/>
              </a:ext>
            </a:extLst>
          </p:cNvPr>
          <p:cNvSpPr/>
          <p:nvPr/>
        </p:nvSpPr>
        <p:spPr>
          <a:xfrm>
            <a:off x="5517562" y="5049094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8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7BA55-6CA3-4FF9-8669-D5CA16DC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148524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Veteran Readiness &amp; Employment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8348D-8128-46A0-9F70-D918C36A9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239253"/>
            <a:ext cx="10515600" cy="5065293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200" b="1" u="sng" dirty="0"/>
              <a:t>Entitlement to VR&amp;E Services</a:t>
            </a:r>
            <a:r>
              <a:rPr lang="en-US" sz="2200" b="1" dirty="0"/>
              <a:t>:</a:t>
            </a: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Veterans:  </a:t>
            </a:r>
          </a:p>
          <a:p>
            <a:r>
              <a:rPr lang="en-US" sz="1800" dirty="0"/>
              <a:t>VA service-connected disability rating of 10% or more; or memorandum rating of 20%</a:t>
            </a:r>
          </a:p>
          <a:p>
            <a:r>
              <a:rPr lang="en-US" sz="1800" dirty="0"/>
              <a:t>Other than dishonorable discharge</a:t>
            </a:r>
          </a:p>
          <a:p>
            <a:pPr marL="0" indent="0">
              <a:buNone/>
            </a:pPr>
            <a:endParaRPr lang="en-US" sz="1800" dirty="0"/>
          </a:p>
          <a:p>
            <a:pPr marL="0" lvl="0" indent="0">
              <a:buNone/>
            </a:pPr>
            <a:r>
              <a:rPr lang="en-US" sz="1800" b="1" dirty="0">
                <a:solidFill>
                  <a:srgbClr val="000000"/>
                </a:solidFill>
              </a:rPr>
              <a:t>Basic Period of Eligibility:</a:t>
            </a:r>
            <a:endParaRPr lang="en-US" sz="1800" dirty="0">
              <a:solidFill>
                <a:srgbClr val="000000"/>
              </a:solidFill>
            </a:endParaRPr>
          </a:p>
          <a:p>
            <a:pPr lvl="0"/>
            <a:r>
              <a:rPr lang="en-US" sz="1800" dirty="0">
                <a:solidFill>
                  <a:srgbClr val="000000"/>
                </a:solidFill>
              </a:rPr>
              <a:t>The law generally provides for a 12-year basic period of eligibility.  The 12-year period begins on the latter of theses dates: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Date of separation from active duty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Date the Veteran was first notified of a compensable service-connected disability rating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</a:rPr>
              <a:t>Up to 48 months of entitlement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981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7023E3-4A9B-D546-8482-6D275698F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681" y="542260"/>
            <a:ext cx="7077919" cy="4210493"/>
          </a:xfrm>
        </p:spPr>
        <p:txBody>
          <a:bodyPr>
            <a:normAutofit/>
          </a:bodyPr>
          <a:lstStyle/>
          <a:p>
            <a:r>
              <a:rPr lang="en-US" sz="3600" dirty="0"/>
              <a:t>Traditional Services cont. &amp; </a:t>
            </a:r>
            <a:r>
              <a:rPr lang="en-US" sz="3600" dirty="0" err="1"/>
              <a:t>VetSuccess</a:t>
            </a:r>
            <a:r>
              <a:rPr lang="en-US" sz="3600" dirty="0"/>
              <a:t> on Campus-VSOC Services</a:t>
            </a:r>
            <a:br>
              <a:rPr lang="en-US" sz="3600" dirty="0"/>
            </a:br>
            <a:br>
              <a:rPr lang="en-US" sz="3600" dirty="0"/>
            </a:b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27612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0DEB-FAEC-46E7-8733-49DAC898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320802" cy="779463"/>
          </a:xfrm>
        </p:spPr>
        <p:txBody>
          <a:bodyPr/>
          <a:lstStyle/>
          <a:p>
            <a:pPr algn="ctr"/>
            <a:r>
              <a:rPr lang="en-US" dirty="0"/>
              <a:t>VR&amp;E Five Tracks to Employment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B301-71CA-43A8-91F0-8A2B2881B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169582"/>
            <a:ext cx="10515600" cy="5007382"/>
          </a:xfrm>
        </p:spPr>
        <p:txBody>
          <a:bodyPr>
            <a:normAutofit/>
          </a:bodyPr>
          <a:lstStyle/>
          <a:p>
            <a:r>
              <a:rPr lang="en-US" sz="1800" b="1" dirty="0"/>
              <a:t>Re-employment</a:t>
            </a:r>
          </a:p>
          <a:p>
            <a:pPr lvl="1"/>
            <a:r>
              <a:rPr lang="en-US" sz="1800" dirty="0"/>
              <a:t>Active Duty/Guard/Reservists returning to a previous employer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b="1" dirty="0"/>
              <a:t>Rapid Access to Employment</a:t>
            </a:r>
          </a:p>
          <a:p>
            <a:pPr lvl="1"/>
            <a:r>
              <a:rPr lang="en-US" sz="1800" dirty="0"/>
              <a:t>Veterans with established skills &amp; education in need of immediate employment assistance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b="1" dirty="0"/>
              <a:t>Employment through Long-Term Services</a:t>
            </a:r>
          </a:p>
          <a:p>
            <a:pPr lvl="1"/>
            <a:r>
              <a:rPr lang="en-US" sz="1800" dirty="0"/>
              <a:t>Veterans requiring skills training in order to obtain suitable employment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b="1" dirty="0"/>
              <a:t>Self-Employment</a:t>
            </a:r>
          </a:p>
          <a:p>
            <a:pPr lvl="1"/>
            <a:r>
              <a:rPr lang="en-US" sz="1800" dirty="0"/>
              <a:t>Assist Veterans who have the desire and skills to run a business</a:t>
            </a:r>
          </a:p>
          <a:p>
            <a:pPr lvl="1"/>
            <a:endParaRPr lang="en-US" sz="1800" dirty="0"/>
          </a:p>
          <a:p>
            <a:r>
              <a:rPr lang="en-US" sz="1800" b="1" dirty="0"/>
              <a:t>Independent Living</a:t>
            </a:r>
          </a:p>
          <a:p>
            <a:pPr lvl="1"/>
            <a:r>
              <a:rPr lang="en-US" sz="1800" dirty="0"/>
              <a:t>Reserved for those not ready for employment, but in need of services to be more independent at home &amp; in the community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81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A Brand Colors">
      <a:dk1>
        <a:srgbClr val="000000"/>
      </a:dk1>
      <a:lt1>
        <a:srgbClr val="FFFFFF"/>
      </a:lt1>
      <a:dk2>
        <a:srgbClr val="003F71"/>
      </a:dk2>
      <a:lt2>
        <a:srgbClr val="DCDDDE"/>
      </a:lt2>
      <a:accent1>
        <a:srgbClr val="0083BE"/>
      </a:accent1>
      <a:accent2>
        <a:srgbClr val="C3262E"/>
      </a:accent2>
      <a:accent3>
        <a:srgbClr val="772432"/>
      </a:accent3>
      <a:accent4>
        <a:srgbClr val="F3CF45"/>
      </a:accent4>
      <a:accent5>
        <a:srgbClr val="598527"/>
      </a:accent5>
      <a:accent6>
        <a:srgbClr val="F7955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R&amp;E-Template-Presentation-16x9-FINAL" id="{F5454CE2-7372-C849-A4C7-F4D007202D35}" vid="{E83D7A00-CE3D-0349-88D4-9FB408278D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7DEE3DAF7E04AACEE6523E98D20E4" ma:contentTypeVersion="9" ma:contentTypeDescription="Create a new document." ma:contentTypeScope="" ma:versionID="801bfec7cd72810980ad5e558fc76c10">
  <xsd:schema xmlns:xsd="http://www.w3.org/2001/XMLSchema" xmlns:xs="http://www.w3.org/2001/XMLSchema" xmlns:p="http://schemas.microsoft.com/office/2006/metadata/properties" xmlns:ns2="3139e30b-1a29-4697-8bbf-27f905bc8d02" xmlns:ns3="14c8ce7b-d2df-469d-b2c3-96f4c56193cb" targetNamespace="http://schemas.microsoft.com/office/2006/metadata/properties" ma:root="true" ma:fieldsID="0d66ac95b3d4d60a565b770cf68c4479" ns2:_="" ns3:_="">
    <xsd:import namespace="3139e30b-1a29-4697-8bbf-27f905bc8d02"/>
    <xsd:import namespace="14c8ce7b-d2df-469d-b2c3-96f4c56193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9e30b-1a29-4697-8bbf-27f905bc8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8ce7b-d2df-469d-b2c3-96f4c56193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4c8ce7b-d2df-469d-b2c3-96f4c56193cb">
      <UserInfo>
        <DisplayName>Penko, Christine VBAWSAL</DisplayName>
        <AccountId>236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0F9A502-395A-46D2-BD7E-11846A8CFE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508B5F-165A-464B-83F0-E0AA70CFD0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39e30b-1a29-4697-8bbf-27f905bc8d02"/>
    <ds:schemaRef ds:uri="14c8ce7b-d2df-469d-b2c3-96f4c56193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B77ACE-7E63-4A76-A060-EB093D51386E}">
  <ds:schemaRefs>
    <ds:schemaRef ds:uri="http://schemas.microsoft.com/office/2006/metadata/properties"/>
    <ds:schemaRef ds:uri="http://schemas.microsoft.com/office/infopath/2007/PartnerControls"/>
    <ds:schemaRef ds:uri="14c8ce7b-d2df-469d-b2c3-96f4c56193c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VR&amp;E PPT Template</Template>
  <TotalTime>861</TotalTime>
  <Words>1082</Words>
  <Application>Microsoft Office PowerPoint</Application>
  <PresentationFormat>Widescreen</PresentationFormat>
  <Paragraphs>152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Myraid Pro</vt:lpstr>
      <vt:lpstr>Myriad Pro</vt:lpstr>
      <vt:lpstr>Wingdings</vt:lpstr>
      <vt:lpstr>Office Theme</vt:lpstr>
      <vt:lpstr>VA Veteran Readiness &amp; Employment (VR&amp;E)</vt:lpstr>
      <vt:lpstr>Agenda</vt:lpstr>
      <vt:lpstr>Veteran Readiness and Employment (VR&amp;E)</vt:lpstr>
      <vt:lpstr>Veteran Readiness &amp; Employment</vt:lpstr>
      <vt:lpstr>VR&amp;E Benefits and GI Bill</vt:lpstr>
      <vt:lpstr>VR&amp;E Case Progression</vt:lpstr>
      <vt:lpstr>Veteran Readiness &amp; Employment</vt:lpstr>
      <vt:lpstr>Traditional Services cont. &amp; VetSuccess on Campus-VSOC Services    </vt:lpstr>
      <vt:lpstr>VR&amp;E Five Tracks to Employment</vt:lpstr>
      <vt:lpstr>VR&amp;E Services and Benefits</vt:lpstr>
      <vt:lpstr>VetSuccess on Campus</vt:lpstr>
      <vt:lpstr>VetSuccess on Campus</vt:lpstr>
      <vt:lpstr>VR&amp;E for Servicemembers</vt:lpstr>
      <vt:lpstr>VR&amp;E Modernization</vt:lpstr>
      <vt:lpstr>VR&amp;E Locations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 Veteran Readiness &amp; Employment (VR&amp;E)</dc:title>
  <dc:creator>Brooks, Terrence S., VBAWSAL</dc:creator>
  <cp:lastModifiedBy>Elm, Jonathan J. , VBAWSAL</cp:lastModifiedBy>
  <cp:revision>45</cp:revision>
  <dcterms:created xsi:type="dcterms:W3CDTF">2020-09-14T14:59:53Z</dcterms:created>
  <dcterms:modified xsi:type="dcterms:W3CDTF">2022-03-10T13:26:19Z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0x01010005B7DEE3DAF7E04AACEE6523E98D20E4</vt:lpwstr>
  </property>
</Properties>
</file>