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529" r:id="rId5"/>
    <p:sldId id="538" r:id="rId6"/>
    <p:sldId id="526" r:id="rId7"/>
    <p:sldId id="535" r:id="rId8"/>
    <p:sldId id="534" r:id="rId9"/>
    <p:sldId id="533" r:id="rId10"/>
    <p:sldId id="536" r:id="rId11"/>
    <p:sldId id="537" r:id="rId12"/>
    <p:sldId id="532" r:id="rId13"/>
    <p:sldId id="52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05" autoAdjust="0"/>
    <p:restoredTop sz="90909" autoAdjust="0"/>
  </p:normalViewPr>
  <p:slideViewPr>
    <p:cSldViewPr snapToGrid="0">
      <p:cViewPr varScale="1">
        <p:scale>
          <a:sx n="103" d="100"/>
          <a:sy n="103" d="100"/>
        </p:scale>
        <p:origin x="2148"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r>
              <a:rPr lang="en-US" sz="1600" dirty="0" smtClean="0"/>
              <a:t>TA-sponsored Academic Certificates &amp; Degrees Earned</a:t>
            </a:r>
            <a:endParaRPr lang="en-US" sz="1600"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 Earned</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5851-49D8-A5F5-72F7E6898DDA}"/>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5851-49D8-A5F5-72F7E6898DDA}"/>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5851-49D8-A5F5-72F7E6898DDA}"/>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5851-49D8-A5F5-72F7E6898DD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Sheet1!$A$2:$A$5</c:f>
              <c:strCache>
                <c:ptCount val="4"/>
                <c:pt idx="0">
                  <c:v>Certificate</c:v>
                </c:pt>
                <c:pt idx="1">
                  <c:v>Associate</c:v>
                </c:pt>
                <c:pt idx="2">
                  <c:v>Bachelor's</c:v>
                </c:pt>
                <c:pt idx="3">
                  <c:v>Master's</c:v>
                </c:pt>
              </c:strCache>
            </c:strRef>
          </c:cat>
          <c:val>
            <c:numRef>
              <c:f>Sheet1!$B$2:$B$5</c:f>
              <c:numCache>
                <c:formatCode>#,##0</c:formatCode>
                <c:ptCount val="4"/>
                <c:pt idx="0" formatCode="General">
                  <c:v>137</c:v>
                </c:pt>
                <c:pt idx="1">
                  <c:v>2272</c:v>
                </c:pt>
                <c:pt idx="2">
                  <c:v>4385</c:v>
                </c:pt>
                <c:pt idx="3">
                  <c:v>1988</c:v>
                </c:pt>
              </c:numCache>
            </c:numRef>
          </c:val>
          <c:extLst>
            <c:ext xmlns:c16="http://schemas.microsoft.com/office/drawing/2014/chart" uri="{C3380CC4-5D6E-409C-BE32-E72D297353CC}">
              <c16:uniqueId val="{00000008-5851-49D8-A5F5-72F7E6898DDA}"/>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E34654-09B5-4430-BDA3-1883775C5B90}" type="datetimeFigureOut">
              <a:rPr lang="en-US" smtClean="0"/>
              <a:t>3/23/2022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07676-8BE7-437B-9F02-70C789B3291E}" type="slidenum">
              <a:rPr lang="en-US" smtClean="0"/>
              <a:t>‹#›</a:t>
            </a:fld>
            <a:endParaRPr lang="en-US" dirty="0"/>
          </a:p>
        </p:txBody>
      </p:sp>
    </p:spTree>
    <p:extLst>
      <p:ext uri="{BB962C8B-B14F-4D97-AF65-F5344CB8AC3E}">
        <p14:creationId xmlns:p14="http://schemas.microsoft.com/office/powerpoint/2010/main" val="1116307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257140A2-DB55-438A-8775-1F2B01E9FB6C}" type="slidenum">
              <a:rPr lang="en-US" smtClean="0">
                <a:solidFill>
                  <a:prstClr val="black"/>
                </a:solidFill>
              </a:rPr>
              <a:pPr>
                <a:defRPr/>
              </a:pPr>
              <a:t>‹#›</a:t>
            </a:fld>
            <a:endParaRPr lang="en-US" dirty="0">
              <a:solidFill>
                <a:prstClr val="black"/>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35300" y="1060743"/>
            <a:ext cx="3073400" cy="3073400"/>
          </a:xfrm>
          <a:prstGeom prst="rect">
            <a:avLst/>
          </a:prstGeom>
        </p:spPr>
      </p:pic>
      <p:sp>
        <p:nvSpPr>
          <p:cNvPr id="8" name="TextBox 7"/>
          <p:cNvSpPr txBox="1"/>
          <p:nvPr userDrawn="1"/>
        </p:nvSpPr>
        <p:spPr>
          <a:xfrm>
            <a:off x="1871700" y="4326419"/>
            <a:ext cx="5400600" cy="369332"/>
          </a:xfrm>
          <a:prstGeom prst="rect">
            <a:avLst/>
          </a:prstGeo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wrap="square" rtlCol="0">
            <a:spAutoFit/>
          </a:bodyPr>
          <a:lstStyle>
            <a:defPPr>
              <a:defRPr lang="en-US"/>
            </a:defPPr>
            <a:lvl1pPr>
              <a:defRPr sz="1600" b="1">
                <a:latin typeface="Arial" panose="020B0604020202020204" pitchFamily="34" charset="0"/>
                <a:cs typeface="Arial" panose="020B0604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n-US" sz="1800" dirty="0">
                <a:solidFill>
                  <a:prstClr val="black"/>
                </a:solidFill>
                <a:latin typeface="+mn-lt"/>
              </a:rPr>
              <a:t>Educate to Win!</a:t>
            </a:r>
          </a:p>
        </p:txBody>
      </p:sp>
      <p:sp>
        <p:nvSpPr>
          <p:cNvPr id="10" name="Rectangle 9"/>
          <p:cNvSpPr/>
          <p:nvPr/>
        </p:nvSpPr>
        <p:spPr>
          <a:xfrm>
            <a:off x="2895641" y="5165321"/>
            <a:ext cx="3309802" cy="773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prstClr val="black"/>
                </a:solidFill>
              </a:rPr>
              <a:t>Dr. Pamela Raymer</a:t>
            </a:r>
            <a:endParaRPr lang="en-US" sz="1600" b="1" dirty="0">
              <a:solidFill>
                <a:prstClr val="black"/>
              </a:solidFill>
            </a:endParaRPr>
          </a:p>
          <a:p>
            <a:pPr algn="ctr"/>
            <a:r>
              <a:rPr lang="en-US" sz="1600" b="1" dirty="0" smtClean="0">
                <a:solidFill>
                  <a:prstClr val="black"/>
                </a:solidFill>
              </a:rPr>
              <a:t>ACCESS, Associate Director</a:t>
            </a:r>
            <a:endParaRPr lang="en-US" sz="1600" b="1" dirty="0">
              <a:solidFill>
                <a:prstClr val="black"/>
              </a:solidFill>
            </a:endParaRPr>
          </a:p>
        </p:txBody>
      </p:sp>
    </p:spTree>
    <p:extLst>
      <p:ext uri="{BB962C8B-B14F-4D97-AF65-F5344CB8AC3E}">
        <p14:creationId xmlns:p14="http://schemas.microsoft.com/office/powerpoint/2010/main" val="26165062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E04D15DD-F4D4-46B8-A10E-0BC82DDEE5A6}"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7539205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257140A2-DB55-438A-8775-1F2B01E9FB6C}"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8805467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5563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905001"/>
            <a:ext cx="82296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E6C490F8-742B-4483-80A6-A38B9EAECA5C}"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95121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8267"/>
            <a:ext cx="8229600" cy="530013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E6C490F8-742B-4483-80A6-A38B9EAECA5C}"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51307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50333"/>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67A71C4C-1368-4DD6-8D49-98A540BFBB15}"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471434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897468"/>
            <a:ext cx="4038600" cy="5228696"/>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897468"/>
            <a:ext cx="4038600" cy="5228696"/>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67A71C4C-1368-4DD6-8D49-98A540BFBB15}"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31863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82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ctr"/>
          <a:lstStyle>
            <a:lvl1pPr marL="0" indent="0" algn="ctr">
              <a:buNone/>
              <a:defRPr sz="24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ctr"/>
          <a:lstStyle>
            <a:lvl1pPr marL="0" indent="0" algn="ctr">
              <a:buNone/>
              <a:defRPr sz="24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4DFB24B8-12E9-42F3-8070-62534860AAA6}"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319585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42442"/>
            <a:ext cx="4040188" cy="639762"/>
          </a:xfrm>
        </p:spPr>
        <p:txBody>
          <a:bodyPr anchor="ctr"/>
          <a:lstStyle>
            <a:lvl1pPr marL="0" indent="0" algn="ctr">
              <a:buNone/>
              <a:defRPr sz="24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42533"/>
            <a:ext cx="4040188" cy="448363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942442"/>
            <a:ext cx="4041775" cy="639762"/>
          </a:xfrm>
        </p:spPr>
        <p:txBody>
          <a:bodyPr anchor="ctr"/>
          <a:lstStyle>
            <a:lvl1pPr marL="0" indent="0" algn="ctr">
              <a:buNone/>
              <a:defRPr sz="24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42533"/>
            <a:ext cx="4041775" cy="448363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4DFB24B8-12E9-42F3-8070-62534860AAA6}" type="slidenum">
              <a:rPr lang="en-US" smtClean="0">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44739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76" y="732130"/>
            <a:ext cx="2987975" cy="469904"/>
          </a:xfrm>
        </p:spPr>
        <p:txBody>
          <a:bodyPr anchor="ctr"/>
          <a:lstStyle>
            <a:lvl1pPr marL="0" indent="0" algn="ctr">
              <a:buNone/>
              <a:defRPr sz="18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76" y="1289304"/>
            <a:ext cx="2987975" cy="4836859"/>
          </a:xfrm>
        </p:spPr>
        <p:txBody>
          <a:bodyPr/>
          <a:lstStyle>
            <a:lvl1pPr marL="274320" indent="-274320">
              <a:defRPr sz="1600"/>
            </a:lvl1pPr>
            <a:lvl2pPr marL="457200" indent="-274320">
              <a:defRPr sz="1600"/>
            </a:lvl2pPr>
            <a:lvl3pPr marL="640080" indent="-274320">
              <a:defRPr sz="1600"/>
            </a:lvl3pPr>
            <a:lvl4pPr marL="822960" indent="-274320">
              <a:defRPr sz="1600"/>
            </a:lvl4pPr>
            <a:lvl5pPr marL="1005840" indent="-274320">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3069980" y="732130"/>
            <a:ext cx="2989149" cy="469904"/>
          </a:xfrm>
        </p:spPr>
        <p:txBody>
          <a:bodyPr anchor="ctr"/>
          <a:lstStyle>
            <a:lvl1pPr marL="0" indent="0" algn="ctr">
              <a:buNone/>
              <a:defRPr sz="18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067694" y="1289304"/>
            <a:ext cx="2989149" cy="4836859"/>
          </a:xfrm>
        </p:spPr>
        <p:txBody>
          <a:bodyPr/>
          <a:lstStyle>
            <a:lvl1pPr marL="274320" indent="-274320">
              <a:defRPr sz="1600"/>
            </a:lvl1pPr>
            <a:lvl2pPr marL="457200" indent="-274320">
              <a:defRPr sz="1600"/>
            </a:lvl2pPr>
            <a:lvl3pPr marL="640080" indent="-274320">
              <a:defRPr sz="1600"/>
            </a:lvl3pPr>
            <a:lvl4pPr marL="822960" indent="-274320">
              <a:defRPr sz="1600"/>
            </a:lvl4pPr>
            <a:lvl5pPr marL="1005840" indent="-274320">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sz="1200"/>
            </a:lvl1pPr>
          </a:lstStyle>
          <a:p>
            <a:pPr>
              <a:defRPr/>
            </a:pPr>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r">
              <a:defRPr sz="1200"/>
            </a:lvl1pPr>
          </a:lstStyle>
          <a:p>
            <a:pPr>
              <a:defRPr/>
            </a:pPr>
            <a:fld id="{4DFB24B8-12E9-42F3-8070-62534860AAA6}" type="slidenum">
              <a:rPr lang="en-US" smtClean="0">
                <a:solidFill>
                  <a:prstClr val="black"/>
                </a:solidFill>
              </a:rPr>
              <a:pPr>
                <a:defRPr/>
              </a:pPr>
              <a:t>‹#›</a:t>
            </a:fld>
            <a:endParaRPr lang="en-US" dirty="0">
              <a:solidFill>
                <a:prstClr val="black"/>
              </a:solidFill>
            </a:endParaRPr>
          </a:p>
        </p:txBody>
      </p:sp>
      <p:sp>
        <p:nvSpPr>
          <p:cNvPr id="10" name="Text Placeholder 4"/>
          <p:cNvSpPr>
            <a:spLocks noGrp="1"/>
          </p:cNvSpPr>
          <p:nvPr>
            <p:ph type="body" sz="quarter" idx="13"/>
          </p:nvPr>
        </p:nvSpPr>
        <p:spPr>
          <a:xfrm>
            <a:off x="6104558" y="732130"/>
            <a:ext cx="2989149" cy="469904"/>
          </a:xfrm>
        </p:spPr>
        <p:txBody>
          <a:bodyPr anchor="ctr"/>
          <a:lstStyle>
            <a:lvl1pPr marL="0" indent="0" algn="ctr">
              <a:buNone/>
              <a:defRPr sz="18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5"/>
          <p:cNvSpPr>
            <a:spLocks noGrp="1"/>
          </p:cNvSpPr>
          <p:nvPr>
            <p:ph sz="quarter" idx="14"/>
          </p:nvPr>
        </p:nvSpPr>
        <p:spPr>
          <a:xfrm>
            <a:off x="6104558" y="1289304"/>
            <a:ext cx="2989149" cy="4836859"/>
          </a:xfrm>
        </p:spPr>
        <p:txBody>
          <a:bodyPr/>
          <a:lstStyle>
            <a:lvl1pPr marL="274320" indent="-274320">
              <a:defRPr sz="1600"/>
            </a:lvl1pPr>
            <a:lvl2pPr marL="457200" indent="-274320">
              <a:defRPr sz="1600"/>
            </a:lvl2pPr>
            <a:lvl3pPr marL="640080" indent="-274320">
              <a:defRPr sz="1600"/>
            </a:lvl3pPr>
            <a:lvl4pPr marL="822960" indent="-274320">
              <a:defRPr sz="1600"/>
            </a:lvl4pPr>
            <a:lvl5pPr marL="1005840" indent="-274320">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2239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90600"/>
            <a:ext cx="8229600" cy="655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9050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Rectangle 11"/>
          <p:cNvSpPr/>
          <p:nvPr userDrawn="1"/>
        </p:nvSpPr>
        <p:spPr>
          <a:xfrm>
            <a:off x="0" y="0"/>
            <a:ext cx="4572000" cy="661416"/>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a:spLocks noChangeArrowheads="1"/>
          </p:cNvSpPr>
          <p:nvPr userDrawn="1"/>
        </p:nvSpPr>
        <p:spPr bwMode="auto">
          <a:xfrm>
            <a:off x="0" y="12739"/>
            <a:ext cx="4644828" cy="639763"/>
          </a:xfrm>
          <a:prstGeom prst="rect">
            <a:avLst/>
          </a:prstGeom>
          <a:noFill/>
          <a:ln w="9525">
            <a:noFill/>
            <a:miter lim="800000"/>
            <a:headEnd/>
            <a:tailEnd/>
          </a:ln>
        </p:spPr>
        <p:txBody>
          <a:bodyPr wrap="none" lIns="68575" tIns="34287" rIns="68575" bIns="34287" anchor="ctr"/>
          <a:lstStyle/>
          <a:p>
            <a:pPr marL="574675" indent="-60325" defTabSz="913993">
              <a:defRPr/>
            </a:pPr>
            <a:r>
              <a:rPr lang="en-US" sz="2000" b="1" dirty="0">
                <a:solidFill>
                  <a:srgbClr val="F6C700"/>
                </a:solidFill>
              </a:rPr>
              <a:t>US Army Combined Arms Center</a:t>
            </a:r>
          </a:p>
          <a:p>
            <a:pPr marL="574675" indent="-60325" defTabSz="913993">
              <a:defRPr/>
            </a:pPr>
            <a:r>
              <a:rPr lang="en-US" sz="1200" b="1" dirty="0">
                <a:solidFill>
                  <a:srgbClr val="969696"/>
                </a:solidFill>
              </a:rPr>
              <a:t>SOLDIERS AND LEADERS - OUR ASYMMETRIC ADVANTAGE</a:t>
            </a:r>
          </a:p>
        </p:txBody>
      </p:sp>
      <p:grpSp>
        <p:nvGrpSpPr>
          <p:cNvPr id="15" name="Group 14"/>
          <p:cNvGrpSpPr/>
          <p:nvPr userDrawn="1"/>
        </p:nvGrpSpPr>
        <p:grpSpPr>
          <a:xfrm>
            <a:off x="17930" y="23202"/>
            <a:ext cx="499920" cy="602405"/>
            <a:chOff x="-673331" y="968844"/>
            <a:chExt cx="499920" cy="602405"/>
          </a:xfrm>
        </p:grpSpPr>
        <p:sp>
          <p:nvSpPr>
            <p:cNvPr id="16" name="Rectangle 15"/>
            <p:cNvSpPr/>
            <p:nvPr userDrawn="1"/>
          </p:nvSpPr>
          <p:spPr>
            <a:xfrm>
              <a:off x="-615141" y="1434186"/>
              <a:ext cx="383690" cy="80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Rectangle 16"/>
            <p:cNvSpPr/>
            <p:nvPr userDrawn="1"/>
          </p:nvSpPr>
          <p:spPr>
            <a:xfrm>
              <a:off x="-606177" y="1030778"/>
              <a:ext cx="365760" cy="332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9" name="Picture 18" descr="imagesCAIMVJYX.jpg"/>
            <p:cNvPicPr>
              <a:picLocks noChangeAspect="1"/>
            </p:cNvPicPr>
            <p:nvPr userDrawn="1"/>
          </p:nvPicPr>
          <p:blipFill>
            <a:blip r:embed="rId12" cstate="print">
              <a:clrChange>
                <a:clrFrom>
                  <a:srgbClr val="FEFFFF"/>
                </a:clrFrom>
                <a:clrTo>
                  <a:srgbClr val="FEFFFF">
                    <a:alpha val="0"/>
                  </a:srgbClr>
                </a:clrTo>
              </a:clrChange>
            </a:blip>
            <a:stretch>
              <a:fillRect/>
            </a:stretch>
          </p:blipFill>
          <p:spPr>
            <a:xfrm>
              <a:off x="-673331" y="968844"/>
              <a:ext cx="499920" cy="602405"/>
            </a:xfrm>
            <a:prstGeom prst="rect">
              <a:avLst/>
            </a:prstGeom>
          </p:spPr>
        </p:pic>
      </p:grpSp>
      <p:sp>
        <p:nvSpPr>
          <p:cNvPr id="18" name="TextBox 17"/>
          <p:cNvSpPr txBox="1"/>
          <p:nvPr userDrawn="1"/>
        </p:nvSpPr>
        <p:spPr>
          <a:xfrm>
            <a:off x="6580057" y="6562767"/>
            <a:ext cx="2078182" cy="253916"/>
          </a:xfrm>
          <a:prstGeom prst="rect">
            <a:avLst/>
          </a:prstGeom>
          <a:noFill/>
        </p:spPr>
        <p:txBody>
          <a:bodyPr wrap="square" rtlCol="0" anchor="ctr">
            <a:spAutoFit/>
          </a:bodyPr>
          <a:lstStyle/>
          <a:p>
            <a:pPr algn="r"/>
            <a:r>
              <a:rPr lang="en-US" sz="1050" dirty="0" smtClean="0"/>
              <a:t>Current as of </a:t>
            </a:r>
            <a:r>
              <a:rPr lang="en-US" sz="1050" dirty="0" smtClean="0"/>
              <a:t>22 Mar 2022</a:t>
            </a:r>
            <a:endParaRPr lang="en-US" sz="1050" dirty="0"/>
          </a:p>
        </p:txBody>
      </p:sp>
      <p:sp>
        <p:nvSpPr>
          <p:cNvPr id="21" name="Rectangle 20"/>
          <p:cNvSpPr/>
          <p:nvPr userDrawn="1"/>
        </p:nvSpPr>
        <p:spPr>
          <a:xfrm>
            <a:off x="4572014" y="51"/>
            <a:ext cx="4572000" cy="66141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22" name="Picture 2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44453" y="50016"/>
            <a:ext cx="601062" cy="540467"/>
          </a:xfrm>
          <a:prstGeom prst="rect">
            <a:avLst/>
          </a:prstGeom>
        </p:spPr>
      </p:pic>
    </p:spTree>
    <p:extLst>
      <p:ext uri="{BB962C8B-B14F-4D97-AF65-F5344CB8AC3E}">
        <p14:creationId xmlns:p14="http://schemas.microsoft.com/office/powerpoint/2010/main" val="970339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mn-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514350" indent="-514350" algn="l" rtl="0" eaLnBrk="0" fontAlgn="base" hangingPunct="0">
        <a:spcBef>
          <a:spcPts val="0"/>
        </a:spcBef>
        <a:spcAft>
          <a:spcPct val="0"/>
        </a:spcAft>
        <a:buFont typeface="+mj-lt"/>
        <a:buAutoNum type="arabicPeriod"/>
        <a:defRPr sz="2000" kern="1200">
          <a:solidFill>
            <a:schemeClr val="tx1"/>
          </a:solidFill>
          <a:latin typeface="+mn-lt"/>
          <a:ea typeface="+mn-ea"/>
          <a:cs typeface="+mn-cs"/>
        </a:defRPr>
      </a:lvl1pPr>
      <a:lvl2pPr marL="971550" indent="-514350" algn="l" rtl="0" eaLnBrk="0" fontAlgn="base" hangingPunct="0">
        <a:spcBef>
          <a:spcPts val="0"/>
        </a:spcBef>
        <a:spcAft>
          <a:spcPct val="0"/>
        </a:spcAft>
        <a:buFont typeface="+mj-lt"/>
        <a:buAutoNum type="alphaLcPeriod"/>
        <a:defRPr sz="2000" kern="1200">
          <a:solidFill>
            <a:schemeClr val="tx1"/>
          </a:solidFill>
          <a:latin typeface="+mn-lt"/>
          <a:ea typeface="+mn-ea"/>
          <a:cs typeface="+mn-cs"/>
        </a:defRPr>
      </a:lvl2pPr>
      <a:lvl3pPr marL="1371600" indent="-457200" algn="l" rtl="0" eaLnBrk="0" fontAlgn="base" hangingPunct="0">
        <a:spcBef>
          <a:spcPts val="0"/>
        </a:spcBef>
        <a:spcAft>
          <a:spcPct val="0"/>
        </a:spcAft>
        <a:buFont typeface="+mj-lt"/>
        <a:buAutoNum type="arabicPeriod"/>
        <a:defRPr sz="2000" kern="1200">
          <a:solidFill>
            <a:schemeClr val="tx1"/>
          </a:solidFill>
          <a:latin typeface="+mn-lt"/>
          <a:ea typeface="+mn-ea"/>
          <a:cs typeface="+mn-cs"/>
        </a:defRPr>
      </a:lvl3pPr>
      <a:lvl4pPr marL="1828800" indent="-457200" algn="l" rtl="0" eaLnBrk="0" fontAlgn="base" hangingPunct="0">
        <a:spcBef>
          <a:spcPts val="0"/>
        </a:spcBef>
        <a:spcAft>
          <a:spcPct val="0"/>
        </a:spcAft>
        <a:buFont typeface="+mj-lt"/>
        <a:buAutoNum type="alphaLcPeriod"/>
        <a:defRPr sz="2000" kern="1200">
          <a:solidFill>
            <a:schemeClr val="tx1"/>
          </a:solidFill>
          <a:latin typeface="+mn-lt"/>
          <a:ea typeface="+mn-ea"/>
          <a:cs typeface="+mn-cs"/>
        </a:defRPr>
      </a:lvl4pPr>
      <a:lvl5pPr marL="2286000" indent="-457200" algn="l" rtl="0" eaLnBrk="0" fontAlgn="base" hangingPunct="0">
        <a:spcBef>
          <a:spcPts val="0"/>
        </a:spcBef>
        <a:spcAft>
          <a:spcPct val="0"/>
        </a:spcAft>
        <a:buFont typeface="+mj-lt"/>
        <a:buAutoNum type="arabicPeriod"/>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4563122" y="0"/>
            <a:ext cx="3856259" cy="640936"/>
          </a:xfrm>
          <a:prstGeom prst="rect">
            <a:avLst/>
          </a:prstGeom>
        </p:spPr>
        <p:txBody>
          <a:bodyPr anchor="ctr"/>
          <a:lst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700" b="1" i="0" u="none" strike="noStrike" kern="1200" cap="none" spc="0" normalizeH="0" baseline="0" noProof="0" dirty="0" smtClean="0">
                <a:ln>
                  <a:noFill/>
                </a:ln>
                <a:solidFill>
                  <a:prstClr val="black"/>
                </a:solidFill>
                <a:effectLst/>
                <a:uLnTx/>
                <a:uFillTx/>
                <a:latin typeface="+mn-lt"/>
                <a:ea typeface="+mj-ea"/>
                <a:cs typeface="Arial" panose="020B0604020202020204" pitchFamily="34" charset="0"/>
              </a:rPr>
              <a:t>Army</a:t>
            </a:r>
            <a:r>
              <a:rPr kumimoji="0" lang="en-US" sz="1700" b="1" i="0" u="none" strike="noStrike" kern="1200" cap="none" spc="0" normalizeH="0" noProof="0" dirty="0" smtClean="0">
                <a:ln>
                  <a:noFill/>
                </a:ln>
                <a:solidFill>
                  <a:prstClr val="black"/>
                </a:solidFill>
                <a:effectLst/>
                <a:uLnTx/>
                <a:uFillTx/>
                <a:latin typeface="+mn-lt"/>
                <a:ea typeface="+mj-ea"/>
                <a:cs typeface="Arial" panose="020B0604020202020204" pitchFamily="34" charset="0"/>
              </a:rPr>
              <a:t> Credentialing and Continuing Education Services for Soldiers (ACCESS)</a:t>
            </a:r>
            <a:endParaRPr kumimoji="0" lang="en-US" sz="1700" b="1" i="0" u="none" strike="noStrike" kern="1200" cap="none" spc="0" normalizeH="0" baseline="0" noProof="0" dirty="0">
              <a:ln>
                <a:noFill/>
              </a:ln>
              <a:solidFill>
                <a:prstClr val="black"/>
              </a:solidFill>
              <a:effectLst/>
              <a:uLnTx/>
              <a:uFillTx/>
              <a:latin typeface="+mn-lt"/>
              <a:ea typeface="+mj-ea"/>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257140A2-DB55-438A-8775-1F2B01E9FB6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338273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93393" y="6428328"/>
            <a:ext cx="2133600" cy="365125"/>
          </a:xfrm>
        </p:spPr>
        <p:txBody>
          <a:bodyPr/>
          <a:lstStyle/>
          <a:p>
            <a:pPr>
              <a:defRPr/>
            </a:pPr>
            <a:fld id="{E6C490F8-742B-4483-80A6-A38B9EAECA5C}" type="slidenum">
              <a:rPr lang="en-US" smtClean="0">
                <a:solidFill>
                  <a:prstClr val="black"/>
                </a:solidFill>
              </a:rPr>
              <a:pPr>
                <a:defRPr/>
              </a:pPr>
              <a:t>10</a:t>
            </a:fld>
            <a:endParaRPr lang="en-US" dirty="0">
              <a:solidFill>
                <a:prstClr val="black"/>
              </a:solidFill>
            </a:endParaRPr>
          </a:p>
        </p:txBody>
      </p:sp>
      <p:sp>
        <p:nvSpPr>
          <p:cNvPr id="5" name="Title 4"/>
          <p:cNvSpPr txBox="1">
            <a:spLocks/>
          </p:cNvSpPr>
          <p:nvPr/>
        </p:nvSpPr>
        <p:spPr>
          <a:xfrm>
            <a:off x="4563122" y="0"/>
            <a:ext cx="3876028" cy="640936"/>
          </a:xfrm>
          <a:prstGeom prst="rect">
            <a:avLst/>
          </a:prstGeom>
        </p:spPr>
        <p:txBody>
          <a:bodyPr anchor="ctr"/>
          <a:lst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mn-lt"/>
                <a:ea typeface="+mj-ea"/>
                <a:cs typeface="Arial" panose="020B0604020202020204" pitchFamily="34" charset="0"/>
              </a:rPr>
              <a:t>FY20 Soldier VOLED Outputs – </a:t>
            </a:r>
          </a:p>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mn-lt"/>
                <a:ea typeface="+mj-ea"/>
                <a:cs typeface="Arial" panose="020B0604020202020204" pitchFamily="34" charset="0"/>
              </a:rPr>
              <a:t>Tuition Assistance</a:t>
            </a:r>
            <a:endParaRPr kumimoji="0" lang="en-US" sz="2000" b="1" i="0" u="none" strike="noStrike" kern="1200" cap="none" spc="0" normalizeH="0" baseline="0" noProof="0" dirty="0">
              <a:ln>
                <a:noFill/>
              </a:ln>
              <a:solidFill>
                <a:prstClr val="black"/>
              </a:solidFill>
              <a:effectLst/>
              <a:uLnTx/>
              <a:uFillTx/>
              <a:latin typeface="+mn-lt"/>
              <a:ea typeface="+mj-ea"/>
              <a:cs typeface="Arial" panose="020B0604020202020204" pitchFamily="34" charset="0"/>
            </a:endParaRPr>
          </a:p>
        </p:txBody>
      </p:sp>
      <p:sp>
        <p:nvSpPr>
          <p:cNvPr id="9" name="Content Placeholder 3"/>
          <p:cNvSpPr>
            <a:spLocks noGrp="1"/>
          </p:cNvSpPr>
          <p:nvPr>
            <p:ph idx="1"/>
          </p:nvPr>
        </p:nvSpPr>
        <p:spPr>
          <a:xfrm>
            <a:off x="457199" y="1086913"/>
            <a:ext cx="4105923" cy="5532560"/>
          </a:xfrm>
        </p:spPr>
        <p:txBody>
          <a:bodyPr/>
          <a:lstStyle/>
          <a:p>
            <a:pPr marL="0" lvl="0" indent="0">
              <a:spcAft>
                <a:spcPts val="900"/>
              </a:spcAft>
              <a:buNone/>
            </a:pPr>
            <a:r>
              <a:rPr lang="en-US" sz="1800" b="1" dirty="0"/>
              <a:t>Tuition Assistance (TA)</a:t>
            </a:r>
          </a:p>
          <a:p>
            <a:pPr marL="342900" lvl="1" indent="-114300">
              <a:spcAft>
                <a:spcPts val="900"/>
              </a:spcAft>
              <a:buFont typeface="Wingdings" panose="05000000000000000000" pitchFamily="2" charset="2"/>
              <a:buChar char="§"/>
            </a:pPr>
            <a:r>
              <a:rPr lang="en-US" sz="1600" dirty="0"/>
              <a:t>Over </a:t>
            </a:r>
            <a:r>
              <a:rPr lang="en-US" sz="1600" b="1" dirty="0"/>
              <a:t>100,000 Soldiers </a:t>
            </a:r>
            <a:r>
              <a:rPr lang="en-US" sz="1600" dirty="0"/>
              <a:t>used over </a:t>
            </a:r>
            <a:r>
              <a:rPr lang="en-US" sz="1600" b="1" dirty="0"/>
              <a:t>$</a:t>
            </a:r>
            <a:r>
              <a:rPr lang="en-US" sz="1600" b="1" dirty="0" smtClean="0"/>
              <a:t>215M </a:t>
            </a:r>
            <a:r>
              <a:rPr lang="en-US" sz="1600" b="1" dirty="0"/>
              <a:t>in TA </a:t>
            </a:r>
            <a:r>
              <a:rPr lang="en-US" sz="1600" dirty="0"/>
              <a:t>for over </a:t>
            </a:r>
            <a:r>
              <a:rPr lang="en-US" sz="1600" b="1" dirty="0" smtClean="0"/>
              <a:t>330,000 </a:t>
            </a:r>
            <a:r>
              <a:rPr lang="en-US" sz="1600" b="1" dirty="0"/>
              <a:t>college </a:t>
            </a:r>
            <a:r>
              <a:rPr lang="en-US" sz="1600" b="1" dirty="0" smtClean="0"/>
              <a:t>courses.</a:t>
            </a:r>
            <a:r>
              <a:rPr lang="en-US" sz="1600" dirty="0" smtClean="0"/>
              <a:t> </a:t>
            </a:r>
            <a:endParaRPr lang="en-US" sz="1600" b="1" dirty="0"/>
          </a:p>
          <a:p>
            <a:pPr marL="342900" lvl="1" indent="-114300">
              <a:spcAft>
                <a:spcPts val="900"/>
              </a:spcAft>
              <a:buFont typeface="Wingdings" panose="05000000000000000000" pitchFamily="2" charset="2"/>
              <a:buChar char="§"/>
            </a:pPr>
            <a:r>
              <a:rPr lang="en-US" sz="1600" b="1" dirty="0"/>
              <a:t>Participation by Rank:  </a:t>
            </a:r>
            <a:endParaRPr lang="en-US" sz="1600" b="1" dirty="0" smtClean="0"/>
          </a:p>
          <a:p>
            <a:pPr marL="461963" lvl="1" indent="-120650">
              <a:spcAft>
                <a:spcPts val="900"/>
              </a:spcAft>
              <a:buFont typeface="Arial" panose="020B0604020202020204" pitchFamily="34" charset="0"/>
              <a:buChar char="•"/>
            </a:pPr>
            <a:r>
              <a:rPr lang="en-US" sz="1600" i="1" dirty="0" smtClean="0"/>
              <a:t>32.4% </a:t>
            </a:r>
            <a:r>
              <a:rPr lang="en-US" sz="1600" i="1" dirty="0"/>
              <a:t>Enlisted (E1-E4)</a:t>
            </a:r>
          </a:p>
          <a:p>
            <a:pPr marL="461963" lvl="1" indent="-120650">
              <a:spcAft>
                <a:spcPts val="900"/>
              </a:spcAft>
              <a:buFont typeface="Arial" panose="020B0604020202020204" pitchFamily="34" charset="0"/>
              <a:buChar char="•"/>
            </a:pPr>
            <a:r>
              <a:rPr lang="en-US" sz="1600" i="1" dirty="0" smtClean="0"/>
              <a:t>58.4% </a:t>
            </a:r>
            <a:r>
              <a:rPr lang="en-US" sz="1600" i="1" dirty="0"/>
              <a:t>NCO (E5-E9)</a:t>
            </a:r>
          </a:p>
          <a:p>
            <a:pPr marL="461963" lvl="1" indent="-120650">
              <a:spcAft>
                <a:spcPts val="900"/>
              </a:spcAft>
              <a:buFont typeface="Arial" panose="020B0604020202020204" pitchFamily="34" charset="0"/>
              <a:buChar char="•"/>
            </a:pPr>
            <a:r>
              <a:rPr lang="en-US" sz="1600" i="1" dirty="0" smtClean="0"/>
              <a:t>9.2% </a:t>
            </a:r>
            <a:r>
              <a:rPr lang="en-US" sz="1600" i="1" dirty="0"/>
              <a:t>WO/Officer</a:t>
            </a:r>
          </a:p>
          <a:p>
            <a:pPr marL="342900" lvl="1" indent="-114300">
              <a:spcAft>
                <a:spcPts val="900"/>
              </a:spcAft>
              <a:buFont typeface="Wingdings" panose="05000000000000000000" pitchFamily="2" charset="2"/>
              <a:buChar char="§"/>
            </a:pPr>
            <a:r>
              <a:rPr lang="en-US" sz="1600" b="1" dirty="0" smtClean="0"/>
              <a:t>8,782 </a:t>
            </a:r>
            <a:r>
              <a:rPr lang="en-US" sz="1600" b="1" dirty="0"/>
              <a:t>Soldiers earned their </a:t>
            </a:r>
            <a:r>
              <a:rPr lang="en-US" sz="1600" b="1" dirty="0" smtClean="0"/>
              <a:t>degree:  </a:t>
            </a:r>
          </a:p>
          <a:p>
            <a:pPr marL="461963" lvl="1" indent="-114300">
              <a:spcAft>
                <a:spcPts val="900"/>
              </a:spcAft>
              <a:buFont typeface="Arial" panose="020B0604020202020204" pitchFamily="34" charset="0"/>
              <a:buChar char="•"/>
            </a:pPr>
            <a:r>
              <a:rPr lang="en-US" sz="1600" dirty="0" smtClean="0"/>
              <a:t>11</a:t>
            </a:r>
            <a:r>
              <a:rPr lang="en-US" sz="1600" i="1" dirty="0"/>
              <a:t>% Enlisted (</a:t>
            </a:r>
            <a:r>
              <a:rPr lang="en-US" sz="1600" i="1" dirty="0" smtClean="0"/>
              <a:t>E1-E4)</a:t>
            </a:r>
          </a:p>
          <a:p>
            <a:pPr marL="461963" lvl="1" indent="-114300">
              <a:spcAft>
                <a:spcPts val="900"/>
              </a:spcAft>
              <a:buFont typeface="Arial" panose="020B0604020202020204" pitchFamily="34" charset="0"/>
              <a:buChar char="•"/>
            </a:pPr>
            <a:r>
              <a:rPr lang="en-US" sz="1600" i="1" dirty="0" smtClean="0"/>
              <a:t>71</a:t>
            </a:r>
            <a:r>
              <a:rPr lang="en-US" sz="1600" i="1" dirty="0"/>
              <a:t>% NCO (</a:t>
            </a:r>
            <a:r>
              <a:rPr lang="en-US" sz="1600" i="1" dirty="0" smtClean="0"/>
              <a:t>E5-E9)</a:t>
            </a:r>
          </a:p>
          <a:p>
            <a:pPr marL="461963" lvl="1" indent="-114300">
              <a:spcAft>
                <a:spcPts val="900"/>
              </a:spcAft>
              <a:buFont typeface="Arial" panose="020B0604020202020204" pitchFamily="34" charset="0"/>
              <a:buChar char="•"/>
            </a:pPr>
            <a:r>
              <a:rPr lang="en-US" sz="1600" i="1" dirty="0" smtClean="0"/>
              <a:t>18</a:t>
            </a:r>
            <a:r>
              <a:rPr lang="en-US" sz="1600" i="1" dirty="0"/>
              <a:t>% </a:t>
            </a:r>
            <a:r>
              <a:rPr lang="en-US" sz="1600" i="1" dirty="0" smtClean="0"/>
              <a:t>WO/Officer</a:t>
            </a:r>
          </a:p>
          <a:p>
            <a:pPr marL="342900" lvl="1" indent="-114300">
              <a:spcAft>
                <a:spcPts val="900"/>
              </a:spcAft>
              <a:buFont typeface="Wingdings" panose="05000000000000000000" pitchFamily="2" charset="2"/>
              <a:buChar char="§"/>
            </a:pPr>
            <a:r>
              <a:rPr lang="en-US" sz="1600" b="1" dirty="0" smtClean="0"/>
              <a:t>10</a:t>
            </a:r>
            <a:r>
              <a:rPr lang="en-US" sz="1600" b="1" dirty="0"/>
              <a:t>% increase in TA </a:t>
            </a:r>
            <a:r>
              <a:rPr lang="en-US" sz="1600" dirty="0"/>
              <a:t>usage across Active, Guard, and Reserve </a:t>
            </a:r>
            <a:r>
              <a:rPr lang="en-US" sz="1600" dirty="0" smtClean="0"/>
              <a:t>components</a:t>
            </a:r>
          </a:p>
          <a:p>
            <a:pPr marL="342900" lvl="1" indent="-114300">
              <a:spcAft>
                <a:spcPts val="900"/>
              </a:spcAft>
              <a:buFont typeface="Wingdings" panose="05000000000000000000" pitchFamily="2" charset="2"/>
              <a:buChar char="§"/>
            </a:pPr>
            <a:endParaRPr lang="en-US" sz="1600" dirty="0" smtClean="0"/>
          </a:p>
          <a:p>
            <a:pPr marL="0" indent="0">
              <a:spcAft>
                <a:spcPts val="900"/>
              </a:spcAft>
              <a:buNone/>
            </a:pPr>
            <a:endParaRPr lang="en-US" sz="1400" dirty="0" smtClean="0"/>
          </a:p>
          <a:p>
            <a:pPr marL="228600" lvl="1" indent="0">
              <a:spcAft>
                <a:spcPts val="900"/>
              </a:spcAft>
              <a:buNone/>
            </a:pPr>
            <a:endParaRPr lang="en-US" sz="1400" b="1" dirty="0"/>
          </a:p>
          <a:p>
            <a:pPr>
              <a:buFont typeface="Wingdings" panose="05000000000000000000" pitchFamily="2" charset="2"/>
              <a:buChar char="Ø"/>
            </a:pPr>
            <a:endParaRPr lang="en-US" sz="1800" dirty="0"/>
          </a:p>
        </p:txBody>
      </p:sp>
      <p:sp>
        <p:nvSpPr>
          <p:cNvPr id="10" name="Rectangle 9"/>
          <p:cNvSpPr/>
          <p:nvPr/>
        </p:nvSpPr>
        <p:spPr>
          <a:xfrm>
            <a:off x="4260414" y="4455991"/>
            <a:ext cx="4466579" cy="1785104"/>
          </a:xfrm>
          <a:prstGeom prst="rect">
            <a:avLst/>
          </a:prstGeom>
        </p:spPr>
        <p:txBody>
          <a:bodyPr wrap="square">
            <a:spAutoFit/>
          </a:bodyPr>
          <a:lstStyle/>
          <a:p>
            <a:pPr marL="342900" lvl="1" indent="-114300">
              <a:spcAft>
                <a:spcPts val="900"/>
              </a:spcAft>
              <a:buFont typeface="Wingdings" panose="05000000000000000000" pitchFamily="2" charset="2"/>
              <a:buChar char="§"/>
            </a:pPr>
            <a:r>
              <a:rPr lang="en-US" sz="1600" dirty="0" smtClean="0"/>
              <a:t> </a:t>
            </a:r>
            <a:r>
              <a:rPr lang="en-US" sz="1600" b="1" dirty="0" smtClean="0"/>
              <a:t>Academic certificates &amp; degrees earned</a:t>
            </a:r>
            <a:r>
              <a:rPr lang="en-US" sz="1600" dirty="0" smtClean="0"/>
              <a:t>:</a:t>
            </a:r>
            <a:endParaRPr lang="en-US" sz="1600" b="1" dirty="0"/>
          </a:p>
          <a:p>
            <a:pPr marL="461963" lvl="1" indent="-114300">
              <a:spcAft>
                <a:spcPts val="900"/>
              </a:spcAft>
              <a:buFont typeface="Arial" panose="020B0604020202020204" pitchFamily="34" charset="0"/>
              <a:buChar char="•"/>
            </a:pPr>
            <a:r>
              <a:rPr lang="en-US" sz="1600" dirty="0" smtClean="0"/>
              <a:t>137 Academic Certificates</a:t>
            </a:r>
          </a:p>
          <a:p>
            <a:pPr marL="461963" lvl="1" indent="-114300">
              <a:spcAft>
                <a:spcPts val="900"/>
              </a:spcAft>
              <a:buFont typeface="Arial" panose="020B0604020202020204" pitchFamily="34" charset="0"/>
              <a:buChar char="•"/>
            </a:pPr>
            <a:r>
              <a:rPr lang="en-US" sz="1600" dirty="0" smtClean="0"/>
              <a:t>2,272 Associate Degrees</a:t>
            </a:r>
          </a:p>
          <a:p>
            <a:pPr marL="461963" lvl="1" indent="-114300">
              <a:spcAft>
                <a:spcPts val="900"/>
              </a:spcAft>
              <a:buFont typeface="Arial" panose="020B0604020202020204" pitchFamily="34" charset="0"/>
              <a:buChar char="•"/>
            </a:pPr>
            <a:r>
              <a:rPr lang="en-US" sz="1600" dirty="0" smtClean="0"/>
              <a:t>4,385 Bachelor Degrees</a:t>
            </a:r>
          </a:p>
          <a:p>
            <a:pPr marL="461963" lvl="1" indent="-114300">
              <a:spcAft>
                <a:spcPts val="900"/>
              </a:spcAft>
              <a:buFont typeface="Arial" panose="020B0604020202020204" pitchFamily="34" charset="0"/>
              <a:buChar char="•"/>
            </a:pPr>
            <a:r>
              <a:rPr lang="en-US" sz="1600" dirty="0" smtClean="0"/>
              <a:t>1,988 Master Degrees</a:t>
            </a:r>
            <a:endParaRPr lang="en-US" sz="1600" dirty="0"/>
          </a:p>
        </p:txBody>
      </p:sp>
      <p:graphicFrame>
        <p:nvGraphicFramePr>
          <p:cNvPr id="17" name="Chart 16"/>
          <p:cNvGraphicFramePr/>
          <p:nvPr>
            <p:extLst>
              <p:ext uri="{D42A27DB-BD31-4B8C-83A1-F6EECF244321}">
                <p14:modId xmlns:p14="http://schemas.microsoft.com/office/powerpoint/2010/main" val="1924536102"/>
              </p:ext>
            </p:extLst>
          </p:nvPr>
        </p:nvGraphicFramePr>
        <p:xfrm>
          <a:off x="4568606" y="1152082"/>
          <a:ext cx="4049571" cy="32021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6336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Director</a:t>
            </a:r>
            <a:endParaRPr lang="en-US" dirty="0"/>
          </a:p>
        </p:txBody>
      </p:sp>
      <p:sp>
        <p:nvSpPr>
          <p:cNvPr id="3" name="Content Placeholder 2"/>
          <p:cNvSpPr>
            <a:spLocks noGrp="1"/>
          </p:cNvSpPr>
          <p:nvPr>
            <p:ph idx="1"/>
          </p:nvPr>
        </p:nvSpPr>
        <p:spPr>
          <a:xfrm>
            <a:off x="457200" y="1718389"/>
            <a:ext cx="8229600" cy="4343400"/>
          </a:xfrm>
        </p:spPr>
        <p:txBody>
          <a:bodyPr/>
          <a:lstStyle/>
          <a:p>
            <a:pPr marL="0" indent="0" algn="ctr">
              <a:buNone/>
            </a:pPr>
            <a:r>
              <a:rPr lang="en-US" sz="2800" dirty="0" smtClean="0"/>
              <a:t>COL Julia Bell</a:t>
            </a:r>
          </a:p>
          <a:p>
            <a:pPr marL="0" indent="0" algn="ctr">
              <a:buNone/>
            </a:pPr>
            <a:endParaRPr lang="en-US" sz="2800" dirty="0"/>
          </a:p>
          <a:p>
            <a:pPr marL="457200" indent="-457200">
              <a:buFont typeface="Wingdings" panose="05000000000000000000" pitchFamily="2" charset="2"/>
              <a:buChar char="Ø"/>
            </a:pPr>
            <a:r>
              <a:rPr lang="en-US" sz="2800" dirty="0" smtClean="0"/>
              <a:t>Began Sept 2021</a:t>
            </a:r>
          </a:p>
          <a:p>
            <a:pPr marL="457200" indent="-457200">
              <a:buFont typeface="Wingdings" panose="05000000000000000000" pitchFamily="2" charset="2"/>
              <a:buChar char="Ø"/>
            </a:pPr>
            <a:r>
              <a:rPr lang="en-US" sz="2800" dirty="0" smtClean="0"/>
              <a:t>West Point Grad</a:t>
            </a:r>
          </a:p>
          <a:p>
            <a:pPr marL="457200" indent="-457200">
              <a:buFont typeface="Wingdings" panose="05000000000000000000" pitchFamily="2" charset="2"/>
              <a:buChar char="Ø"/>
            </a:pPr>
            <a:r>
              <a:rPr lang="en-US" sz="2800" dirty="0" smtClean="0"/>
              <a:t>Located at Ft Leavenworth with ArmyU HQs, Combined Arms Center, TRADOC</a:t>
            </a:r>
            <a:endParaRPr lang="en-US" sz="2800"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261319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57151" y="844926"/>
            <a:ext cx="8964996" cy="5292588"/>
          </a:xfrm>
        </p:spPr>
        <p:txBody>
          <a:bodyPr>
            <a:noAutofit/>
          </a:bodyPr>
          <a:lstStyle/>
          <a:p>
            <a:r>
              <a:rPr lang="en-US" sz="2800" dirty="0" smtClean="0"/>
              <a:t>Soldiers </a:t>
            </a:r>
            <a:r>
              <a:rPr lang="en-US" sz="2800" dirty="0"/>
              <a:t>share $4K/FY between </a:t>
            </a:r>
            <a:r>
              <a:rPr lang="en-US" sz="2800" dirty="0" smtClean="0"/>
              <a:t>TA and CA</a:t>
            </a:r>
          </a:p>
          <a:p>
            <a:endParaRPr lang="en-US" sz="2800" dirty="0"/>
          </a:p>
          <a:p>
            <a:r>
              <a:rPr lang="en-US" sz="2800" dirty="0" smtClean="0"/>
              <a:t>Most Soldier participation is unique to either TA or CA</a:t>
            </a:r>
            <a:endParaRPr lang="en-US" sz="2800" dirty="0"/>
          </a:p>
          <a:p>
            <a:pPr lvl="1">
              <a:buFont typeface="+mj-lt"/>
              <a:buAutoNum type="arabicPeriod"/>
            </a:pPr>
            <a:endParaRPr lang="en-US" sz="2800" dirty="0" smtClean="0"/>
          </a:p>
          <a:p>
            <a:r>
              <a:rPr lang="en-US" sz="2800" dirty="0" smtClean="0"/>
              <a:t>Tuition Assistance:  Soldiers </a:t>
            </a:r>
            <a:r>
              <a:rPr lang="en-US" sz="2800" dirty="0"/>
              <a:t>can take 16 </a:t>
            </a:r>
            <a:r>
              <a:rPr lang="en-US" sz="2800" dirty="0" smtClean="0"/>
              <a:t>Semester Hour/Fiscal Year (SH/FY) </a:t>
            </a:r>
          </a:p>
          <a:p>
            <a:pPr lvl="1">
              <a:buFont typeface="+mj-lt"/>
              <a:buAutoNum type="alphaLcPeriod"/>
            </a:pPr>
            <a:endParaRPr lang="en-US" sz="2800" dirty="0" smtClean="0"/>
          </a:p>
          <a:p>
            <a:pPr marL="42842" indent="0">
              <a:buNone/>
            </a:pPr>
            <a:endParaRPr lang="en-US" sz="2400" dirty="0" smtClean="0"/>
          </a:p>
          <a:p>
            <a:pPr marL="342738" lvl="1" indent="0">
              <a:buNone/>
            </a:pPr>
            <a:r>
              <a:rPr lang="en-US" sz="1600" dirty="0" smtClean="0"/>
              <a:t>  </a:t>
            </a:r>
            <a:endParaRPr lang="en-US" sz="1600" dirty="0"/>
          </a:p>
          <a:p>
            <a:endParaRPr lang="en-US" sz="1600" dirty="0"/>
          </a:p>
          <a:p>
            <a:endParaRPr lang="en-US" sz="1600" dirty="0"/>
          </a:p>
        </p:txBody>
      </p:sp>
      <p:sp>
        <p:nvSpPr>
          <p:cNvPr id="23" name="Slide Number Placeholder 22"/>
          <p:cNvSpPr>
            <a:spLocks noGrp="1"/>
          </p:cNvSpPr>
          <p:nvPr>
            <p:ph type="sldNum" sz="quarter" idx="12"/>
          </p:nvPr>
        </p:nvSpPr>
        <p:spPr/>
        <p:txBody>
          <a:bodyPr/>
          <a:lstStyle/>
          <a:p>
            <a:fld id="{01F288AE-1A0B-479E-AB32-116F4187E394}" type="slidenum">
              <a:rPr lang="en-US" smtClean="0">
                <a:solidFill>
                  <a:prstClr val="black"/>
                </a:solidFill>
                <a:latin typeface=" Arial"/>
              </a:rPr>
              <a:pPr/>
              <a:t>3</a:t>
            </a:fld>
            <a:endParaRPr lang="en-US" dirty="0">
              <a:solidFill>
                <a:prstClr val="black"/>
              </a:solidFill>
              <a:latin typeface=" Arial"/>
            </a:endParaRPr>
          </a:p>
        </p:txBody>
      </p:sp>
      <p:sp>
        <p:nvSpPr>
          <p:cNvPr id="6" name="Title 1"/>
          <p:cNvSpPr>
            <a:spLocks noGrp="1"/>
          </p:cNvSpPr>
          <p:nvPr>
            <p:ph type="title"/>
          </p:nvPr>
        </p:nvSpPr>
        <p:spPr>
          <a:xfrm>
            <a:off x="4429126" y="0"/>
            <a:ext cx="4095750" cy="646847"/>
          </a:xfrm>
          <a:prstGeom prst="rect">
            <a:avLst/>
          </a:prstGeom>
        </p:spPr>
        <p:txBody>
          <a:bodyPr anchor="ctr"/>
          <a:lstStyle/>
          <a:p>
            <a:pPr algn="r"/>
            <a:r>
              <a:rPr lang="en-US" sz="1800" b="1" dirty="0">
                <a:solidFill>
                  <a:prstClr val="black"/>
                </a:solidFill>
                <a:cs typeface="Arial" panose="020B0604020202020204" pitchFamily="34" charset="0"/>
              </a:rPr>
              <a:t>Tuition Assistance (TA) and Credentialing Assistance (CA) Programs</a:t>
            </a:r>
          </a:p>
        </p:txBody>
      </p:sp>
    </p:spTree>
    <p:extLst>
      <p:ext uri="{BB962C8B-B14F-4D97-AF65-F5344CB8AC3E}">
        <p14:creationId xmlns:p14="http://schemas.microsoft.com/office/powerpoint/2010/main" val="359048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062" y="0"/>
            <a:ext cx="3724275" cy="655638"/>
          </a:xfrm>
          <a:noFill/>
          <a:ln w="9525">
            <a:noFill/>
            <a:miter lim="800000"/>
            <a:headEnd/>
            <a:tailEnd/>
          </a:ln>
        </p:spPr>
        <p:txBody>
          <a:bodyPr vert="horz" wrap="square" lIns="91440" tIns="45720" rIns="91440" bIns="45720" numCol="1" anchor="ctr" anchorCtr="0" compatLnSpc="1">
            <a:prstTxWarp prst="textNoShape">
              <a:avLst/>
            </a:prstTxWarp>
          </a:bodyPr>
          <a:lstStyle/>
          <a:p>
            <a:pPr algn="r" defTabSz="1181100"/>
            <a:r>
              <a:rPr lang="en-US" sz="2400" b="1" dirty="0">
                <a:solidFill>
                  <a:prstClr val="black"/>
                </a:solidFill>
                <a:cs typeface="Arial" panose="020B0604020202020204" pitchFamily="34" charset="0"/>
              </a:rPr>
              <a:t>Invoicing</a:t>
            </a:r>
            <a:r>
              <a:rPr lang="en-US" sz="1800" b="1" dirty="0">
                <a:solidFill>
                  <a:prstClr val="black"/>
                </a:solidFill>
                <a:cs typeface="Arial" panose="020B0604020202020204" pitchFamily="34" charset="0"/>
              </a:rPr>
              <a:t>	</a:t>
            </a:r>
          </a:p>
        </p:txBody>
      </p:sp>
      <p:sp>
        <p:nvSpPr>
          <p:cNvPr id="3" name="Content Placeholder 2"/>
          <p:cNvSpPr>
            <a:spLocks noGrp="1"/>
          </p:cNvSpPr>
          <p:nvPr>
            <p:ph idx="1"/>
          </p:nvPr>
        </p:nvSpPr>
        <p:spPr>
          <a:xfrm>
            <a:off x="85724" y="828676"/>
            <a:ext cx="8953501" cy="4343400"/>
          </a:xfrm>
        </p:spPr>
        <p:txBody>
          <a:bodyPr/>
          <a:lstStyle/>
          <a:p>
            <a:r>
              <a:rPr lang="en-US" sz="2800" dirty="0" smtClean="0"/>
              <a:t>We </a:t>
            </a:r>
            <a:r>
              <a:rPr lang="en-US" sz="2800" dirty="0" smtClean="0"/>
              <a:t>have the money – we just can’t send it to the EIs.</a:t>
            </a:r>
          </a:p>
          <a:p>
            <a:endParaRPr lang="en-US" sz="2800" dirty="0" smtClean="0"/>
          </a:p>
          <a:p>
            <a:r>
              <a:rPr lang="en-US" sz="2800" dirty="0" smtClean="0"/>
              <a:t>We will pay all eligible Soldier requests.</a:t>
            </a:r>
            <a:endParaRPr lang="en-US" sz="2800"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406668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55638"/>
            <a:ext cx="9048750" cy="5345112"/>
          </a:xfrm>
        </p:spPr>
        <p:txBody>
          <a:bodyPr/>
          <a:lstStyle/>
          <a:p>
            <a:r>
              <a:rPr lang="en-US" sz="2400" dirty="0" smtClean="0"/>
              <a:t>Contract was awarded to Deloitte Sep 2018. Protest in Oct delayed work until Feb 2019 when contract was re-awarded to Deloitte</a:t>
            </a:r>
          </a:p>
          <a:p>
            <a:endParaRPr lang="en-US" sz="2400" dirty="0" smtClean="0"/>
          </a:p>
          <a:p>
            <a:r>
              <a:rPr lang="en-US" sz="2400" dirty="0" smtClean="0"/>
              <a:t>Incremental funding created incremental development</a:t>
            </a:r>
          </a:p>
          <a:p>
            <a:endParaRPr lang="en-US" sz="2400" dirty="0" smtClean="0"/>
          </a:p>
          <a:p>
            <a:r>
              <a:rPr lang="en-US" sz="2400" dirty="0" smtClean="0"/>
              <a:t>The new CA program caused a pivot from TA to CA to develop a Minimal Viable Product for CA that launched August 2020.</a:t>
            </a:r>
          </a:p>
          <a:p>
            <a:endParaRPr lang="en-US" sz="2400" dirty="0" smtClean="0"/>
          </a:p>
          <a:p>
            <a:r>
              <a:rPr lang="en-US" sz="2400" dirty="0" smtClean="0"/>
              <a:t>Scheduled launch of the system for all users (TA, CA, Scholarship Cadets and Army Civilian Professional Development) in March 2021 did not occur primarily because of data migration issues from the legacy system</a:t>
            </a:r>
          </a:p>
          <a:p>
            <a:endParaRPr lang="en-US" sz="2400" dirty="0" smtClean="0"/>
          </a:p>
          <a:p>
            <a:r>
              <a:rPr lang="en-US" sz="2400" dirty="0" smtClean="0"/>
              <a:t>Defects contributed to difficulty for all users in the system</a:t>
            </a:r>
          </a:p>
          <a:p>
            <a:endParaRPr lang="en-US" sz="2400" dirty="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5</a:t>
            </a:fld>
            <a:endParaRPr lang="en-US" dirty="0">
              <a:solidFill>
                <a:prstClr val="black"/>
              </a:solidFill>
            </a:endParaRPr>
          </a:p>
        </p:txBody>
      </p:sp>
      <p:sp>
        <p:nvSpPr>
          <p:cNvPr id="5" name="Title 1"/>
          <p:cNvSpPr txBox="1">
            <a:spLocks/>
          </p:cNvSpPr>
          <p:nvPr/>
        </p:nvSpPr>
        <p:spPr bwMode="auto">
          <a:xfrm>
            <a:off x="4691062" y="0"/>
            <a:ext cx="3724275" cy="655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kern="1200">
                <a:solidFill>
                  <a:schemeClr val="tx1"/>
                </a:solidFill>
                <a:latin typeface="+mn-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defTabSz="1181100"/>
            <a:r>
              <a:rPr lang="en-US" sz="2400" b="1" dirty="0" smtClean="0">
                <a:solidFill>
                  <a:prstClr val="black"/>
                </a:solidFill>
                <a:cs typeface="Arial" panose="020B0604020202020204" pitchFamily="34" charset="0"/>
              </a:rPr>
              <a:t>ArmyIgnitED</a:t>
            </a:r>
            <a:endParaRPr lang="en-US" sz="1800" b="1" dirty="0">
              <a:solidFill>
                <a:prstClr val="black"/>
              </a:solidFill>
              <a:cs typeface="Arial" panose="020B0604020202020204" pitchFamily="34" charset="0"/>
            </a:endParaRPr>
          </a:p>
        </p:txBody>
      </p:sp>
    </p:spTree>
    <p:extLst>
      <p:ext uri="{BB962C8B-B14F-4D97-AF65-F5344CB8AC3E}">
        <p14:creationId xmlns:p14="http://schemas.microsoft.com/office/powerpoint/2010/main" val="197297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0" y="655638"/>
            <a:ext cx="8848725" cy="5554662"/>
          </a:xfrm>
          <a:noFill/>
          <a:ln w="9525">
            <a:noFill/>
            <a:miter lim="800000"/>
            <a:headEnd/>
            <a:tailEnd/>
          </a:ln>
        </p:spPr>
        <p:txBody>
          <a:bodyPr vert="horz" wrap="square" lIns="91440" tIns="45720" rIns="91440" bIns="45720" numCol="1" anchor="t" anchorCtr="0" compatLnSpc="1">
            <a:prstTxWarp prst="textNoShape">
              <a:avLst/>
            </a:prstTxWarp>
          </a:bodyPr>
          <a:lstStyle/>
          <a:p>
            <a:pPr>
              <a:buFont typeface="+mj-lt"/>
              <a:buAutoNum type="arabicPeriod" startAt="6"/>
            </a:pPr>
            <a:r>
              <a:rPr lang="en-US" sz="2400" dirty="0"/>
              <a:t>Exception to Policy (ETP) was put in place in March to allow Soldiers to use TA by enrolling directly with the EI.</a:t>
            </a:r>
          </a:p>
          <a:p>
            <a:pPr>
              <a:buAutoNum type="arabicPeriod" startAt="6"/>
            </a:pPr>
            <a:endParaRPr lang="en-US" sz="2400" dirty="0"/>
          </a:p>
          <a:p>
            <a:pPr>
              <a:buAutoNum type="arabicPeriod" startAt="6"/>
            </a:pPr>
            <a:r>
              <a:rPr lang="en-US" sz="2400" dirty="0" smtClean="0"/>
              <a:t>New </a:t>
            </a:r>
            <a:r>
              <a:rPr lang="en-US" sz="2400" dirty="0"/>
              <a:t>requirement for all EIs to upload files. No more non-LOI </a:t>
            </a:r>
            <a:r>
              <a:rPr lang="en-US" sz="2400" dirty="0" err="1"/>
              <a:t>EIs</a:t>
            </a:r>
            <a:r>
              <a:rPr lang="en-US" sz="2400" dirty="0" smtClean="0"/>
              <a:t>.</a:t>
            </a:r>
          </a:p>
          <a:p>
            <a:pPr>
              <a:buAutoNum type="arabicPeriod" startAt="6"/>
            </a:pPr>
            <a:endParaRPr lang="en-US" sz="2400" dirty="0"/>
          </a:p>
          <a:p>
            <a:pPr>
              <a:buAutoNum type="arabicPeriod" startAt="6"/>
            </a:pPr>
            <a:r>
              <a:rPr lang="en-US" sz="2400" dirty="0" smtClean="0"/>
              <a:t>Soldiers </a:t>
            </a:r>
            <a:r>
              <a:rPr lang="en-US" sz="2400" dirty="0"/>
              <a:t>are required to establish an Ed Path, identifying Home School and Type of Degree but EIs must have their data in the system for Soldiers to create an Ed Path.</a:t>
            </a:r>
          </a:p>
          <a:p>
            <a:pPr>
              <a:buAutoNum type="arabicPeriod" startAt="6"/>
            </a:pPr>
            <a:endParaRPr lang="en-US" sz="2400" dirty="0" smtClean="0"/>
          </a:p>
          <a:p>
            <a:pPr>
              <a:buAutoNum type="arabicPeriod" startAt="6"/>
            </a:pPr>
            <a:r>
              <a:rPr lang="en-US" sz="2400" dirty="0" smtClean="0"/>
              <a:t>Requirement </a:t>
            </a:r>
            <a:r>
              <a:rPr lang="en-US" sz="2400" dirty="0"/>
              <a:t>to suspend Student Degree Plan temporarily</a:t>
            </a:r>
            <a:r>
              <a:rPr lang="en-US" sz="2400" dirty="0" smtClean="0"/>
              <a:t>.</a:t>
            </a:r>
          </a:p>
          <a:p>
            <a:pPr>
              <a:buAutoNum type="arabicPeriod" startAt="6"/>
            </a:pPr>
            <a:endParaRPr lang="en-US" sz="2400" dirty="0"/>
          </a:p>
          <a:p>
            <a:pPr>
              <a:buAutoNum type="arabicPeriod" startAt="6"/>
            </a:pPr>
            <a:r>
              <a:rPr lang="en-US" sz="2400" dirty="0" err="1" smtClean="0"/>
              <a:t>EIs</a:t>
            </a:r>
            <a:r>
              <a:rPr lang="en-US" sz="2400" dirty="0" smtClean="0"/>
              <a:t> </a:t>
            </a:r>
            <a:r>
              <a:rPr lang="en-US" sz="2400" dirty="0"/>
              <a:t>must upload enrollment files to </a:t>
            </a:r>
            <a:r>
              <a:rPr lang="en-US" sz="2400" dirty="0" smtClean="0"/>
              <a:t>invoice.</a:t>
            </a:r>
          </a:p>
          <a:p>
            <a:pPr>
              <a:buAutoNum type="arabicPeriod" startAt="6"/>
            </a:pPr>
            <a:endParaRPr lang="en-US" sz="2400" dirty="0"/>
          </a:p>
          <a:p>
            <a:pPr>
              <a:buAutoNum type="arabicPeriod" startAt="6"/>
            </a:pPr>
            <a:r>
              <a:rPr lang="en-US" sz="2400" dirty="0" smtClean="0"/>
              <a:t>Discrepancies </a:t>
            </a:r>
            <a:r>
              <a:rPr lang="en-US" sz="2400" dirty="0"/>
              <a:t>between invoicing </a:t>
            </a:r>
            <a:r>
              <a:rPr lang="en-US" sz="2400" dirty="0" smtClean="0"/>
              <a:t>documents slows our ability to pay</a:t>
            </a:r>
            <a:endParaRPr lang="en-US" sz="2400" dirty="0"/>
          </a:p>
          <a:p>
            <a:pPr>
              <a:buAutoNum type="arabicPeriod" startAt="6"/>
            </a:pPr>
            <a:endParaRPr lang="en-US" sz="2400"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6</a:t>
            </a:fld>
            <a:endParaRPr lang="en-US" dirty="0">
              <a:solidFill>
                <a:prstClr val="black"/>
              </a:solidFill>
            </a:endParaRPr>
          </a:p>
        </p:txBody>
      </p:sp>
      <p:sp>
        <p:nvSpPr>
          <p:cNvPr id="5" name="Title 1"/>
          <p:cNvSpPr txBox="1">
            <a:spLocks/>
          </p:cNvSpPr>
          <p:nvPr/>
        </p:nvSpPr>
        <p:spPr bwMode="auto">
          <a:xfrm>
            <a:off x="4691062" y="0"/>
            <a:ext cx="3724275" cy="655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kern="1200">
                <a:solidFill>
                  <a:schemeClr val="tx1"/>
                </a:solidFill>
                <a:latin typeface="+mn-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defTabSz="1181100"/>
            <a:r>
              <a:rPr lang="en-US" sz="2400" b="1" dirty="0" smtClean="0">
                <a:solidFill>
                  <a:prstClr val="black"/>
                </a:solidFill>
                <a:cs typeface="Arial" panose="020B0604020202020204" pitchFamily="34" charset="0"/>
              </a:rPr>
              <a:t>ArmyIgnitED</a:t>
            </a:r>
            <a:endParaRPr lang="en-US" sz="1800" b="1" dirty="0">
              <a:solidFill>
                <a:prstClr val="black"/>
              </a:solidFill>
              <a:cs typeface="Arial" panose="020B0604020202020204" pitchFamily="34" charset="0"/>
            </a:endParaRPr>
          </a:p>
        </p:txBody>
      </p:sp>
    </p:spTree>
    <p:extLst>
      <p:ext uri="{BB962C8B-B14F-4D97-AF65-F5344CB8AC3E}">
        <p14:creationId xmlns:p14="http://schemas.microsoft.com/office/powerpoint/2010/main" val="122278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66652"/>
            <a:ext cx="8953500" cy="4343400"/>
          </a:xfrm>
        </p:spPr>
        <p:txBody>
          <a:bodyPr/>
          <a:lstStyle/>
          <a:p>
            <a:r>
              <a:rPr lang="en-US" sz="2800" dirty="0" smtClean="0"/>
              <a:t>We </a:t>
            </a:r>
            <a:r>
              <a:rPr lang="en-US" sz="2800" dirty="0" smtClean="0"/>
              <a:t>deeply appreciate all of your patience, support and your professionalism as we work to eliminate EI challenges and those of the Soldiers, Cadets and DA Civilians.</a:t>
            </a:r>
          </a:p>
          <a:p>
            <a:endParaRPr lang="en-US" sz="2800" dirty="0" smtClean="0"/>
          </a:p>
          <a:p>
            <a:r>
              <a:rPr lang="en-US" sz="2800" dirty="0" smtClean="0"/>
              <a:t>Growing number of Soldiers are able to submit TARs which does facilitate EI payments but the backlog of 2021 invoices remains the priority</a:t>
            </a:r>
          </a:p>
          <a:p>
            <a:endParaRPr lang="en-US" sz="2800" dirty="0"/>
          </a:p>
          <a:p>
            <a:r>
              <a:rPr lang="en-US" sz="2800" dirty="0" smtClean="0"/>
              <a:t>As of 21 March, Soldiers have submitted 115, 298 TARs – continued increase of ability of Soldiers to submit TARs in the system</a:t>
            </a:r>
          </a:p>
          <a:p>
            <a:pPr marL="0" indent="0">
              <a:buNone/>
            </a:pPr>
            <a:endParaRPr lang="en-US" sz="2800"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7</a:t>
            </a:fld>
            <a:endParaRPr lang="en-US" dirty="0">
              <a:solidFill>
                <a:prstClr val="black"/>
              </a:solidFill>
            </a:endParaRPr>
          </a:p>
        </p:txBody>
      </p:sp>
      <p:sp>
        <p:nvSpPr>
          <p:cNvPr id="5" name="TextBox 4"/>
          <p:cNvSpPr txBox="1"/>
          <p:nvPr/>
        </p:nvSpPr>
        <p:spPr>
          <a:xfrm>
            <a:off x="4533624" y="0"/>
            <a:ext cx="3886476" cy="666652"/>
          </a:xfrm>
          <a:prstGeom prst="rect">
            <a:avLst/>
          </a:prstGeom>
        </p:spPr>
        <p:txBody>
          <a:bodyPr anchor="ctr"/>
          <a:lstStyle>
            <a:defPPr>
              <a:defRPr lang="en-US"/>
            </a:defPPr>
            <a:lvl1pPr marR="0" lvl="0" indent="0" algn="r" eaLnBrk="0" fontAlgn="base" hangingPunct="0">
              <a:lnSpc>
                <a:spcPct val="100000"/>
              </a:lnSpc>
              <a:spcBef>
                <a:spcPct val="0"/>
              </a:spcBef>
              <a:spcAft>
                <a:spcPct val="0"/>
              </a:spcAft>
              <a:buClrTx/>
              <a:buSzTx/>
              <a:buFontTx/>
              <a:buNone/>
              <a:tabLst/>
              <a:defRPr kumimoji="0" sz="2000" b="1" i="0" u="none" strike="noStrike" cap="none" spc="0" normalizeH="0" baseline="0">
                <a:ln>
                  <a:noFill/>
                </a:ln>
                <a:solidFill>
                  <a:prstClr val="black"/>
                </a:solidFill>
                <a:effectLst/>
                <a:uLnTx/>
                <a:uFillTx/>
                <a:ea typeface="+mj-ea"/>
                <a:cs typeface="Arial" panose="020B0604020202020204" pitchFamily="34" charset="0"/>
              </a:defRPr>
            </a:lvl1pPr>
            <a:lvl2pPr algn="ctr" eaLnBrk="0" fontAlgn="base" hangingPunct="0">
              <a:spcBef>
                <a:spcPct val="0"/>
              </a:spcBef>
              <a:spcAft>
                <a:spcPct val="0"/>
              </a:spcAft>
              <a:defRPr sz="4400">
                <a:latin typeface="Calibri" pitchFamily="34" charset="0"/>
              </a:defRPr>
            </a:lvl2pPr>
            <a:lvl3pPr algn="ctr" eaLnBrk="0" fontAlgn="base" hangingPunct="0">
              <a:spcBef>
                <a:spcPct val="0"/>
              </a:spcBef>
              <a:spcAft>
                <a:spcPct val="0"/>
              </a:spcAft>
              <a:defRPr sz="4400">
                <a:latin typeface="Calibri" pitchFamily="34" charset="0"/>
              </a:defRPr>
            </a:lvl3pPr>
            <a:lvl4pPr algn="ctr" eaLnBrk="0" fontAlgn="base" hangingPunct="0">
              <a:spcBef>
                <a:spcPct val="0"/>
              </a:spcBef>
              <a:spcAft>
                <a:spcPct val="0"/>
              </a:spcAft>
              <a:defRPr sz="4400">
                <a:latin typeface="Calibri" pitchFamily="34" charset="0"/>
              </a:defRPr>
            </a:lvl4pPr>
            <a:lvl5pPr algn="ctr" eaLnBrk="0" fontAlgn="base" hangingPunct="0">
              <a:spcBef>
                <a:spcPct val="0"/>
              </a:spcBef>
              <a:spcAft>
                <a:spcPct val="0"/>
              </a:spcAft>
              <a:defRPr sz="4400">
                <a:latin typeface="Calibri" pitchFamily="34" charset="0"/>
              </a:defRPr>
            </a:lvl5pPr>
            <a:lvl6pPr marL="457200" algn="ctr" fontAlgn="base">
              <a:spcBef>
                <a:spcPct val="0"/>
              </a:spcBef>
              <a:spcAft>
                <a:spcPct val="0"/>
              </a:spcAft>
              <a:defRPr sz="4400">
                <a:latin typeface="Calibri" pitchFamily="34" charset="0"/>
              </a:defRPr>
            </a:lvl6pPr>
            <a:lvl7pPr marL="914400" algn="ctr" fontAlgn="base">
              <a:spcBef>
                <a:spcPct val="0"/>
              </a:spcBef>
              <a:spcAft>
                <a:spcPct val="0"/>
              </a:spcAft>
              <a:defRPr sz="4400">
                <a:latin typeface="Calibri" pitchFamily="34" charset="0"/>
              </a:defRPr>
            </a:lvl7pPr>
            <a:lvl8pPr marL="1371600" algn="ctr" fontAlgn="base">
              <a:spcBef>
                <a:spcPct val="0"/>
              </a:spcBef>
              <a:spcAft>
                <a:spcPct val="0"/>
              </a:spcAft>
              <a:defRPr sz="4400">
                <a:latin typeface="Calibri" pitchFamily="34" charset="0"/>
              </a:defRPr>
            </a:lvl8pPr>
            <a:lvl9pPr marL="1828800" algn="ctr" fontAlgn="base">
              <a:spcBef>
                <a:spcPct val="0"/>
              </a:spcBef>
              <a:spcAft>
                <a:spcPct val="0"/>
              </a:spcAft>
              <a:defRPr sz="4400">
                <a:latin typeface="Calibri" pitchFamily="34" charset="0"/>
              </a:defRPr>
            </a:lvl9pPr>
          </a:lstStyle>
          <a:p>
            <a:r>
              <a:rPr lang="en-US" sz="3200" dirty="0" smtClean="0"/>
              <a:t>Status</a:t>
            </a:r>
            <a:endParaRPr lang="en-US" sz="3200" dirty="0"/>
          </a:p>
        </p:txBody>
      </p:sp>
    </p:spTree>
    <p:extLst>
      <p:ext uri="{BB962C8B-B14F-4D97-AF65-F5344CB8AC3E}">
        <p14:creationId xmlns:p14="http://schemas.microsoft.com/office/powerpoint/2010/main" val="374521895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 y="762001"/>
            <a:ext cx="8972550" cy="4343400"/>
          </a:xfrm>
        </p:spPr>
        <p:txBody>
          <a:bodyPr/>
          <a:lstStyle/>
          <a:p>
            <a:r>
              <a:rPr lang="en-US" sz="2800" dirty="0" smtClean="0"/>
              <a:t>ArmyIgnitED evolves on almost daily basis which is a good thing but frustrating with constant </a:t>
            </a:r>
            <a:r>
              <a:rPr lang="en-US" sz="2800" dirty="0" smtClean="0"/>
              <a:t>change.</a:t>
            </a:r>
          </a:p>
          <a:p>
            <a:endParaRPr lang="en-US" sz="2800" dirty="0" smtClean="0"/>
          </a:p>
          <a:p>
            <a:r>
              <a:rPr lang="en-US" sz="2800" dirty="0" smtClean="0"/>
              <a:t>90% of EIs are successful with uploading of Enrollment files while 10% are not. The 10% represent EIs with small populations of Soldiers and are reluctant or have been unable to upload files</a:t>
            </a:r>
            <a:r>
              <a:rPr lang="en-US" sz="2800" dirty="0" smtClean="0"/>
              <a:t>.</a:t>
            </a:r>
          </a:p>
          <a:p>
            <a:endParaRPr lang="en-US" sz="2800" dirty="0" smtClean="0"/>
          </a:p>
          <a:p>
            <a:r>
              <a:rPr lang="en-US" sz="2800" dirty="0" smtClean="0"/>
              <a:t>TA Simplified is a tool available to all EIs for assistance with this upload.  https://ArmySchoolSupportvantagepoint-inc.com</a:t>
            </a:r>
            <a:endParaRPr lang="en-US" dirty="0"/>
          </a:p>
        </p:txBody>
      </p:sp>
      <p:sp>
        <p:nvSpPr>
          <p:cNvPr id="4" name="Slide Number Placeholder 3"/>
          <p:cNvSpPr>
            <a:spLocks noGrp="1"/>
          </p:cNvSpPr>
          <p:nvPr>
            <p:ph type="sldNum" sz="quarter" idx="12"/>
          </p:nvPr>
        </p:nvSpPr>
        <p:spPr/>
        <p:txBody>
          <a:bodyPr/>
          <a:lstStyle/>
          <a:p>
            <a:pPr>
              <a:defRPr/>
            </a:pPr>
            <a:fld id="{E6C490F8-742B-4483-80A6-A38B9EAECA5C}" type="slidenum">
              <a:rPr lang="en-US" smtClean="0">
                <a:solidFill>
                  <a:prstClr val="black"/>
                </a:solidFill>
              </a:rPr>
              <a:pPr>
                <a:defRPr/>
              </a:pPr>
              <a:t>8</a:t>
            </a:fld>
            <a:endParaRPr lang="en-US" dirty="0">
              <a:solidFill>
                <a:prstClr val="black"/>
              </a:solidFill>
            </a:endParaRPr>
          </a:p>
        </p:txBody>
      </p:sp>
      <p:sp>
        <p:nvSpPr>
          <p:cNvPr id="5" name="TextBox 4"/>
          <p:cNvSpPr txBox="1"/>
          <p:nvPr/>
        </p:nvSpPr>
        <p:spPr>
          <a:xfrm>
            <a:off x="4533624" y="0"/>
            <a:ext cx="3886476" cy="666652"/>
          </a:xfrm>
          <a:prstGeom prst="rect">
            <a:avLst/>
          </a:prstGeom>
        </p:spPr>
        <p:txBody>
          <a:bodyPr anchor="ctr"/>
          <a:lstStyle>
            <a:defPPr>
              <a:defRPr lang="en-US"/>
            </a:defPPr>
            <a:lvl1pPr marR="0" lvl="0" indent="0" algn="r" eaLnBrk="0" fontAlgn="base" hangingPunct="0">
              <a:lnSpc>
                <a:spcPct val="100000"/>
              </a:lnSpc>
              <a:spcBef>
                <a:spcPct val="0"/>
              </a:spcBef>
              <a:spcAft>
                <a:spcPct val="0"/>
              </a:spcAft>
              <a:buClrTx/>
              <a:buSzTx/>
              <a:buFontTx/>
              <a:buNone/>
              <a:tabLst/>
              <a:defRPr kumimoji="0" sz="2000" b="1" i="0" u="none" strike="noStrike" cap="none" spc="0" normalizeH="0" baseline="0">
                <a:ln>
                  <a:noFill/>
                </a:ln>
                <a:solidFill>
                  <a:prstClr val="black"/>
                </a:solidFill>
                <a:effectLst/>
                <a:uLnTx/>
                <a:uFillTx/>
                <a:ea typeface="+mj-ea"/>
                <a:cs typeface="Arial" panose="020B0604020202020204" pitchFamily="34" charset="0"/>
              </a:defRPr>
            </a:lvl1pPr>
            <a:lvl2pPr algn="ctr" eaLnBrk="0" fontAlgn="base" hangingPunct="0">
              <a:spcBef>
                <a:spcPct val="0"/>
              </a:spcBef>
              <a:spcAft>
                <a:spcPct val="0"/>
              </a:spcAft>
              <a:defRPr sz="4400">
                <a:latin typeface="Calibri" pitchFamily="34" charset="0"/>
              </a:defRPr>
            </a:lvl2pPr>
            <a:lvl3pPr algn="ctr" eaLnBrk="0" fontAlgn="base" hangingPunct="0">
              <a:spcBef>
                <a:spcPct val="0"/>
              </a:spcBef>
              <a:spcAft>
                <a:spcPct val="0"/>
              </a:spcAft>
              <a:defRPr sz="4400">
                <a:latin typeface="Calibri" pitchFamily="34" charset="0"/>
              </a:defRPr>
            </a:lvl3pPr>
            <a:lvl4pPr algn="ctr" eaLnBrk="0" fontAlgn="base" hangingPunct="0">
              <a:spcBef>
                <a:spcPct val="0"/>
              </a:spcBef>
              <a:spcAft>
                <a:spcPct val="0"/>
              </a:spcAft>
              <a:defRPr sz="4400">
                <a:latin typeface="Calibri" pitchFamily="34" charset="0"/>
              </a:defRPr>
            </a:lvl4pPr>
            <a:lvl5pPr algn="ctr" eaLnBrk="0" fontAlgn="base" hangingPunct="0">
              <a:spcBef>
                <a:spcPct val="0"/>
              </a:spcBef>
              <a:spcAft>
                <a:spcPct val="0"/>
              </a:spcAft>
              <a:defRPr sz="4400">
                <a:latin typeface="Calibri" pitchFamily="34" charset="0"/>
              </a:defRPr>
            </a:lvl5pPr>
            <a:lvl6pPr marL="457200" algn="ctr" fontAlgn="base">
              <a:spcBef>
                <a:spcPct val="0"/>
              </a:spcBef>
              <a:spcAft>
                <a:spcPct val="0"/>
              </a:spcAft>
              <a:defRPr sz="4400">
                <a:latin typeface="Calibri" pitchFamily="34" charset="0"/>
              </a:defRPr>
            </a:lvl6pPr>
            <a:lvl7pPr marL="914400" algn="ctr" fontAlgn="base">
              <a:spcBef>
                <a:spcPct val="0"/>
              </a:spcBef>
              <a:spcAft>
                <a:spcPct val="0"/>
              </a:spcAft>
              <a:defRPr sz="4400">
                <a:latin typeface="Calibri" pitchFamily="34" charset="0"/>
              </a:defRPr>
            </a:lvl7pPr>
            <a:lvl8pPr marL="1371600" algn="ctr" fontAlgn="base">
              <a:spcBef>
                <a:spcPct val="0"/>
              </a:spcBef>
              <a:spcAft>
                <a:spcPct val="0"/>
              </a:spcAft>
              <a:defRPr sz="4400">
                <a:latin typeface="Calibri" pitchFamily="34" charset="0"/>
              </a:defRPr>
            </a:lvl8pPr>
            <a:lvl9pPr marL="1828800" algn="ctr" fontAlgn="base">
              <a:spcBef>
                <a:spcPct val="0"/>
              </a:spcBef>
              <a:spcAft>
                <a:spcPct val="0"/>
              </a:spcAft>
              <a:defRPr sz="4400">
                <a:latin typeface="Calibri" pitchFamily="34" charset="0"/>
              </a:defRPr>
            </a:lvl9pPr>
          </a:lstStyle>
          <a:p>
            <a:r>
              <a:rPr lang="en-US" sz="2400" dirty="0" err="1"/>
              <a:t>ArmyIgnitED</a:t>
            </a:r>
            <a:r>
              <a:rPr lang="en-US" sz="2400" dirty="0"/>
              <a:t> </a:t>
            </a:r>
          </a:p>
        </p:txBody>
      </p:sp>
    </p:spTree>
    <p:extLst>
      <p:ext uri="{BB962C8B-B14F-4D97-AF65-F5344CB8AC3E}">
        <p14:creationId xmlns:p14="http://schemas.microsoft.com/office/powerpoint/2010/main" val="358978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3624" y="0"/>
            <a:ext cx="3886476" cy="666652"/>
          </a:xfrm>
          <a:prstGeom prst="rect">
            <a:avLst/>
          </a:prstGeom>
        </p:spPr>
        <p:txBody>
          <a:bodyPr anchor="ctr"/>
          <a:lstStyle>
            <a:defPPr>
              <a:defRPr lang="en-US"/>
            </a:defPPr>
            <a:lvl1pPr marR="0" lvl="0" indent="0" algn="r" eaLnBrk="0" fontAlgn="base" hangingPunct="0">
              <a:lnSpc>
                <a:spcPct val="100000"/>
              </a:lnSpc>
              <a:spcBef>
                <a:spcPct val="0"/>
              </a:spcBef>
              <a:spcAft>
                <a:spcPct val="0"/>
              </a:spcAft>
              <a:buClrTx/>
              <a:buSzTx/>
              <a:buFontTx/>
              <a:buNone/>
              <a:tabLst/>
              <a:defRPr kumimoji="0" sz="2000" b="1" i="0" u="none" strike="noStrike" cap="none" spc="0" normalizeH="0" baseline="0">
                <a:ln>
                  <a:noFill/>
                </a:ln>
                <a:solidFill>
                  <a:prstClr val="black"/>
                </a:solidFill>
                <a:effectLst/>
                <a:uLnTx/>
                <a:uFillTx/>
                <a:ea typeface="+mj-ea"/>
                <a:cs typeface="Arial" panose="020B0604020202020204" pitchFamily="34" charset="0"/>
              </a:defRPr>
            </a:lvl1pPr>
            <a:lvl2pPr algn="ctr" eaLnBrk="0" fontAlgn="base" hangingPunct="0">
              <a:spcBef>
                <a:spcPct val="0"/>
              </a:spcBef>
              <a:spcAft>
                <a:spcPct val="0"/>
              </a:spcAft>
              <a:defRPr sz="4400">
                <a:latin typeface="Calibri" pitchFamily="34" charset="0"/>
              </a:defRPr>
            </a:lvl2pPr>
            <a:lvl3pPr algn="ctr" eaLnBrk="0" fontAlgn="base" hangingPunct="0">
              <a:spcBef>
                <a:spcPct val="0"/>
              </a:spcBef>
              <a:spcAft>
                <a:spcPct val="0"/>
              </a:spcAft>
              <a:defRPr sz="4400">
                <a:latin typeface="Calibri" pitchFamily="34" charset="0"/>
              </a:defRPr>
            </a:lvl3pPr>
            <a:lvl4pPr algn="ctr" eaLnBrk="0" fontAlgn="base" hangingPunct="0">
              <a:spcBef>
                <a:spcPct val="0"/>
              </a:spcBef>
              <a:spcAft>
                <a:spcPct val="0"/>
              </a:spcAft>
              <a:defRPr sz="4400">
                <a:latin typeface="Calibri" pitchFamily="34" charset="0"/>
              </a:defRPr>
            </a:lvl4pPr>
            <a:lvl5pPr algn="ctr" eaLnBrk="0" fontAlgn="base" hangingPunct="0">
              <a:spcBef>
                <a:spcPct val="0"/>
              </a:spcBef>
              <a:spcAft>
                <a:spcPct val="0"/>
              </a:spcAft>
              <a:defRPr sz="4400">
                <a:latin typeface="Calibri" pitchFamily="34" charset="0"/>
              </a:defRPr>
            </a:lvl5pPr>
            <a:lvl6pPr marL="457200" algn="ctr" fontAlgn="base">
              <a:spcBef>
                <a:spcPct val="0"/>
              </a:spcBef>
              <a:spcAft>
                <a:spcPct val="0"/>
              </a:spcAft>
              <a:defRPr sz="4400">
                <a:latin typeface="Calibri" pitchFamily="34" charset="0"/>
              </a:defRPr>
            </a:lvl6pPr>
            <a:lvl7pPr marL="914400" algn="ctr" fontAlgn="base">
              <a:spcBef>
                <a:spcPct val="0"/>
              </a:spcBef>
              <a:spcAft>
                <a:spcPct val="0"/>
              </a:spcAft>
              <a:defRPr sz="4400">
                <a:latin typeface="Calibri" pitchFamily="34" charset="0"/>
              </a:defRPr>
            </a:lvl7pPr>
            <a:lvl8pPr marL="1371600" algn="ctr" fontAlgn="base">
              <a:spcBef>
                <a:spcPct val="0"/>
              </a:spcBef>
              <a:spcAft>
                <a:spcPct val="0"/>
              </a:spcAft>
              <a:defRPr sz="4400">
                <a:latin typeface="Calibri" pitchFamily="34" charset="0"/>
              </a:defRPr>
            </a:lvl8pPr>
            <a:lvl9pPr marL="1828800" algn="ctr" fontAlgn="base">
              <a:spcBef>
                <a:spcPct val="0"/>
              </a:spcBef>
              <a:spcAft>
                <a:spcPct val="0"/>
              </a:spcAft>
              <a:defRPr sz="4400">
                <a:latin typeface="Calibri" pitchFamily="34" charset="0"/>
              </a:defRPr>
            </a:lvl9pPr>
          </a:lstStyle>
          <a:p>
            <a:r>
              <a:rPr lang="en-US" dirty="0"/>
              <a:t>ACCESS Centralized CA Counseling Cell</a:t>
            </a:r>
          </a:p>
        </p:txBody>
      </p:sp>
      <p:sp>
        <p:nvSpPr>
          <p:cNvPr id="5" name="Rectangle 4"/>
          <p:cNvSpPr/>
          <p:nvPr/>
        </p:nvSpPr>
        <p:spPr>
          <a:xfrm>
            <a:off x="60960" y="666652"/>
            <a:ext cx="9053630" cy="2700739"/>
          </a:xfrm>
          <a:prstGeom prst="rect">
            <a:avLst/>
          </a:prstGeom>
        </p:spPr>
        <p:txBody>
          <a:bodyPr wrap="square">
            <a:spAutoFit/>
          </a:bodyPr>
          <a:lstStyle/>
          <a:p>
            <a:r>
              <a:rPr lang="en-US" sz="1050" dirty="0">
                <a:latin typeface="Calibri" panose="020F0502020204030204" pitchFamily="34" charset="0"/>
                <a:ea typeface="Calibri" panose="020F0502020204030204" pitchFamily="34" charset="0"/>
                <a:cs typeface="Times New Roman" panose="02020603050405020304" pitchFamily="18" charset="0"/>
              </a:rPr>
              <a:t> </a:t>
            </a:r>
            <a:endParaRPr lang="en-US" sz="1200" b="1" u="sng" dirty="0" smtClean="0">
              <a:latin typeface="Calibri" panose="020F0502020204030204" pitchFamily="34" charset="0"/>
              <a:ea typeface="Calibri" panose="020F0502020204030204" pitchFamily="34" charset="0"/>
              <a:cs typeface="Times New Roman" panose="02020603050405020304" pitchFamily="18" charset="0"/>
            </a:endParaRPr>
          </a:p>
          <a:p>
            <a:r>
              <a:rPr lang="en-US" sz="2400" dirty="0" smtClean="0">
                <a:latin typeface="Calibri" panose="020F0502020204030204" pitchFamily="34" charset="0"/>
                <a:ea typeface="Calibri" panose="020F0502020204030204" pitchFamily="34" charset="0"/>
                <a:cs typeface="Times New Roman" panose="02020603050405020304" pitchFamily="18" charset="0"/>
              </a:rPr>
              <a:t>The realignment of HRC Army Continuing Education Division (HRC ACED) to TRADOC formed a new Directorate Army Credentialing and Continuing Education Services for Soldiers (ACCESS), ArmyU.</a:t>
            </a:r>
          </a:p>
          <a:p>
            <a:endParaRPr lang="en-US" dirty="0" smtClean="0">
              <a:latin typeface="Calibri" panose="020F0502020204030204" pitchFamily="34" charset="0"/>
              <a:ea typeface="Calibri" panose="020F0502020204030204" pitchFamily="34" charset="0"/>
              <a:cs typeface="Times New Roman" panose="02020603050405020304" pitchFamily="18" charset="0"/>
            </a:endParaRPr>
          </a:p>
          <a:p>
            <a:endParaRPr lang="en-US" dirty="0" smtClean="0">
              <a:latin typeface="Calibri" panose="020F0502020204030204" pitchFamily="34" charset="0"/>
              <a:ea typeface="Calibri" panose="020F0502020204030204" pitchFamily="34" charset="0"/>
              <a:cs typeface="Times New Roman" panose="02020603050405020304" pitchFamily="18" charset="0"/>
            </a:endParaRPr>
          </a:p>
          <a:p>
            <a:r>
              <a:rPr lang="en-US" dirty="0" smtClean="0"/>
              <a:t>  </a:t>
            </a:r>
            <a:endParaRPr lang="en-US" dirty="0"/>
          </a:p>
          <a:p>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marL="628650" lvl="1" indent="-171450">
              <a:buFont typeface="Arial" panose="020B0604020202020204" pitchFamily="34" charset="0"/>
              <a:buChar char="•"/>
            </a:pPr>
            <a:endParaRPr lang="en-US" sz="1050" dirty="0" smtClean="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9533254"/>
              </p:ext>
            </p:extLst>
          </p:nvPr>
        </p:nvGraphicFramePr>
        <p:xfrm>
          <a:off x="971448" y="2348052"/>
          <a:ext cx="7315199" cy="3579630"/>
        </p:xfrm>
        <a:graphic>
          <a:graphicData uri="http://schemas.openxmlformats.org/drawingml/2006/table">
            <a:tbl>
              <a:tblPr firstRow="1" bandRow="1">
                <a:tableStyleId>{5C22544A-7EE6-4342-B048-85BDC9FD1C3A}</a:tableStyleId>
              </a:tblPr>
              <a:tblGrid>
                <a:gridCol w="7315199">
                  <a:extLst>
                    <a:ext uri="{9D8B030D-6E8A-4147-A177-3AD203B41FA5}">
                      <a16:colId xmlns:a16="http://schemas.microsoft.com/office/drawing/2014/main" val="20000"/>
                    </a:ext>
                  </a:extLst>
                </a:gridCol>
              </a:tblGrid>
              <a:tr h="317605">
                <a:tc>
                  <a:txBody>
                    <a:bodyPr/>
                    <a:lstStyle/>
                    <a:p>
                      <a:pPr algn="ctr"/>
                      <a:r>
                        <a:rPr lang="en-US" dirty="0" smtClean="0"/>
                        <a:t>ACCESS</a:t>
                      </a:r>
                      <a:r>
                        <a:rPr lang="en-US" baseline="0" dirty="0" smtClean="0"/>
                        <a:t> </a:t>
                      </a:r>
                      <a:r>
                        <a:rPr lang="en-US" dirty="0" smtClean="0"/>
                        <a:t>Centralized Credentialing Assistance (CA) Counseling Cell</a:t>
                      </a:r>
                      <a:endParaRPr lang="en-US" dirty="0"/>
                    </a:p>
                  </a:txBody>
                  <a:tcPr/>
                </a:tc>
                <a:extLst>
                  <a:ext uri="{0D108BD9-81ED-4DB2-BD59-A6C34878D82A}">
                    <a16:rowId xmlns:a16="http://schemas.microsoft.com/office/drawing/2014/main" val="10000"/>
                  </a:ext>
                </a:extLst>
              </a:tr>
              <a:tr h="535645">
                <a:tc>
                  <a:txBody>
                    <a:bodyPr/>
                    <a:lstStyle/>
                    <a:p>
                      <a:r>
                        <a:rPr lang="en-US" dirty="0" smtClean="0"/>
                        <a:t>Virtual Counseling that provides immediate access for all Soldiers</a:t>
                      </a:r>
                      <a:endParaRPr lang="en-US" dirty="0"/>
                    </a:p>
                  </a:txBody>
                  <a:tcPr/>
                </a:tc>
                <a:extLst>
                  <a:ext uri="{0D108BD9-81ED-4DB2-BD59-A6C34878D82A}">
                    <a16:rowId xmlns:a16="http://schemas.microsoft.com/office/drawing/2014/main" val="10001"/>
                  </a:ext>
                </a:extLst>
              </a:tr>
              <a:tr h="535645">
                <a:tc>
                  <a:txBody>
                    <a:bodyPr/>
                    <a:lstStyle/>
                    <a:p>
                      <a:r>
                        <a:rPr lang="en-US" dirty="0" smtClean="0"/>
                        <a:t>Specialized skills for emerging Voluntary CA Program  </a:t>
                      </a:r>
                      <a:endParaRPr lang="en-US" dirty="0"/>
                    </a:p>
                  </a:txBody>
                  <a:tcPr/>
                </a:tc>
                <a:extLst>
                  <a:ext uri="{0D108BD9-81ED-4DB2-BD59-A6C34878D82A}">
                    <a16:rowId xmlns:a16="http://schemas.microsoft.com/office/drawing/2014/main" val="10002"/>
                  </a:ext>
                </a:extLst>
              </a:tr>
              <a:tr h="535645">
                <a:tc>
                  <a:txBody>
                    <a:bodyPr/>
                    <a:lstStyle/>
                    <a:p>
                      <a:r>
                        <a:rPr lang="en-US" dirty="0" smtClean="0"/>
                        <a:t>Standardization</a:t>
                      </a:r>
                      <a:r>
                        <a:rPr lang="en-US" baseline="0" dirty="0" smtClean="0"/>
                        <a:t> of service</a:t>
                      </a:r>
                      <a:endParaRPr lang="en-US" dirty="0"/>
                    </a:p>
                  </a:txBody>
                  <a:tcPr/>
                </a:tc>
                <a:extLst>
                  <a:ext uri="{0D108BD9-81ED-4DB2-BD59-A6C34878D82A}">
                    <a16:rowId xmlns:a16="http://schemas.microsoft.com/office/drawing/2014/main" val="10003"/>
                  </a:ext>
                </a:extLst>
              </a:tr>
              <a:tr h="535645">
                <a:tc>
                  <a:txBody>
                    <a:bodyPr/>
                    <a:lstStyle/>
                    <a:p>
                      <a:r>
                        <a:rPr lang="en-US" dirty="0" smtClean="0"/>
                        <a:t>Fewer resources to support Soldier demand for counseling</a:t>
                      </a:r>
                      <a:endParaRPr lang="en-US" dirty="0"/>
                    </a:p>
                  </a:txBody>
                  <a:tcPr/>
                </a:tc>
                <a:extLst>
                  <a:ext uri="{0D108BD9-81ED-4DB2-BD59-A6C34878D82A}">
                    <a16:rowId xmlns:a16="http://schemas.microsoft.com/office/drawing/2014/main" val="10004"/>
                  </a:ext>
                </a:extLst>
              </a:tr>
              <a:tr h="535645">
                <a:tc>
                  <a:txBody>
                    <a:bodyPr/>
                    <a:lstStyle/>
                    <a:p>
                      <a:r>
                        <a:rPr lang="en-US" dirty="0" smtClean="0"/>
                        <a:t>Mitigate confusion with evolving policies and procedures</a:t>
                      </a:r>
                      <a:endParaRPr lang="en-US" dirty="0"/>
                    </a:p>
                  </a:txBody>
                  <a:tcPr/>
                </a:tc>
                <a:extLst>
                  <a:ext uri="{0D108BD9-81ED-4DB2-BD59-A6C34878D82A}">
                    <a16:rowId xmlns:a16="http://schemas.microsoft.com/office/drawing/2014/main" val="10005"/>
                  </a:ext>
                </a:extLst>
              </a:tr>
              <a:tr h="535645">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6" name="Slide Number Placeholder 3"/>
          <p:cNvSpPr>
            <a:spLocks noGrp="1"/>
          </p:cNvSpPr>
          <p:nvPr>
            <p:ph type="sldNum" sz="quarter" idx="12"/>
          </p:nvPr>
        </p:nvSpPr>
        <p:spPr>
          <a:xfrm>
            <a:off x="6553200" y="6356350"/>
            <a:ext cx="2133600" cy="365125"/>
          </a:xfrm>
        </p:spPr>
        <p:txBody>
          <a:bodyPr/>
          <a:lstStyle/>
          <a:p>
            <a:pPr>
              <a:defRPr/>
            </a:pPr>
            <a:fld id="{E6C490F8-742B-4483-80A6-A38B9EAECA5C}"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406172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F00520-CE7E-4470-8CF5-A8174A21B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6CDB113-BE79-4260-83EF-1E68CEA12EA8}">
  <ds:schemaRefs>
    <ds:schemaRef ds:uri="http://schemas.microsoft.com/sharepoint/v3/contenttype/forms"/>
  </ds:schemaRefs>
</ds:datastoreItem>
</file>

<file path=customXml/itemProps3.xml><?xml version="1.0" encoding="utf-8"?>
<ds:datastoreItem xmlns:ds="http://schemas.openxmlformats.org/officeDocument/2006/customXml" ds:itemID="{F11BCDED-7F62-45AD-8091-804D2DB197A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10996</TotalTime>
  <Words>650</Words>
  <Application>Microsoft Office PowerPoint</Application>
  <PresentationFormat>On-screen Show (4:3)</PresentationFormat>
  <Paragraphs>99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 Arial</vt:lpstr>
      <vt:lpstr>Arial</vt:lpstr>
      <vt:lpstr>Calibri</vt:lpstr>
      <vt:lpstr>Times New Roman</vt:lpstr>
      <vt:lpstr>Wingdings</vt:lpstr>
      <vt:lpstr>1_Office Theme</vt:lpstr>
      <vt:lpstr>PowerPoint Presentation</vt:lpstr>
      <vt:lpstr>ACCESS Director</vt:lpstr>
      <vt:lpstr>Tuition Assistance (TA) and Credentialing Assistance (CA) Programs</vt:lpstr>
      <vt:lpstr>Invoicing </vt:lpstr>
      <vt:lpstr>PowerPoint Presentation</vt:lpstr>
      <vt:lpstr>PowerPoint Presentation</vt:lpstr>
      <vt:lpstr>PowerPoint Presentation</vt:lpstr>
      <vt:lpstr>PowerPoint Presentation</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Hoevers, Deven S MAJ MIL USARMY TRADOC</dc:creator>
  <cp:lastModifiedBy>Gallego, Jairo R CIV</cp:lastModifiedBy>
  <cp:revision>642</cp:revision>
  <dcterms:created xsi:type="dcterms:W3CDTF">2020-09-23T16:06:22Z</dcterms:created>
  <dcterms:modified xsi:type="dcterms:W3CDTF">2022-03-23T09:56:05Z</dcterms:modified>
</cp:coreProperties>
</file>