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7" r:id="rId4"/>
    <p:sldId id="259" r:id="rId5"/>
    <p:sldId id="260" r:id="rId6"/>
    <p:sldId id="261" r:id="rId7"/>
    <p:sldId id="262" r:id="rId8"/>
    <p:sldId id="271" r:id="rId9"/>
    <p:sldId id="272" r:id="rId10"/>
    <p:sldId id="273" r:id="rId11"/>
    <p:sldId id="276" r:id="rId12"/>
    <p:sldId id="274" r:id="rId13"/>
    <p:sldId id="275" r:id="rId14"/>
    <p:sldId id="267" r:id="rId15"/>
    <p:sldId id="263" r:id="rId16"/>
    <p:sldId id="268" r:id="rId17"/>
    <p:sldId id="269" r:id="rId18"/>
    <p:sldId id="264" r:id="rId19"/>
    <p:sldId id="270" r:id="rId20"/>
    <p:sldId id="265" r:id="rId21"/>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712" autoAdjust="0"/>
    <p:restoredTop sz="94660"/>
  </p:normalViewPr>
  <p:slideViewPr>
    <p:cSldViewPr snapToGrid="0">
      <p:cViewPr varScale="1">
        <p:scale>
          <a:sx n="108" d="100"/>
          <a:sy n="108" d="100"/>
        </p:scale>
        <p:origin x="126" y="24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F25F4752-A99A-43F4-90BB-0C7FDCCE3F36}" type="datetimeFigureOut">
              <a:rPr lang="en-US" smtClean="0"/>
              <a:t>3/14/2023</a:t>
            </a:fld>
            <a:endParaRPr lang="en-US"/>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US"/>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0EA2D8A9-9ECC-4DE5-8DF3-B761B10CB703}" type="slidenum">
              <a:rPr lang="en-US" smtClean="0"/>
              <a:t>‹#›</a:t>
            </a:fld>
            <a:endParaRPr lang="en-US"/>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095263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25F4752-A99A-43F4-90BB-0C7FDCCE3F36}" type="datetimeFigureOut">
              <a:rPr lang="en-US" smtClean="0"/>
              <a:t>3/14/2023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A2D8A9-9ECC-4DE5-8DF3-B761B10CB703}" type="slidenum">
              <a:rPr lang="en-US" smtClean="0"/>
              <a:t>‹#›</a:t>
            </a:fld>
            <a:endParaRPr lang="en-US"/>
          </a:p>
        </p:txBody>
      </p:sp>
    </p:spTree>
    <p:extLst>
      <p:ext uri="{BB962C8B-B14F-4D97-AF65-F5344CB8AC3E}">
        <p14:creationId xmlns:p14="http://schemas.microsoft.com/office/powerpoint/2010/main" val="20337247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25F4752-A99A-43F4-90BB-0C7FDCCE3F36}" type="datetimeFigureOut">
              <a:rPr lang="en-US" smtClean="0"/>
              <a:t>3/14/2023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A2D8A9-9ECC-4DE5-8DF3-B761B10CB703}" type="slidenum">
              <a:rPr lang="en-US" smtClean="0"/>
              <a:t>‹#›</a:t>
            </a:fld>
            <a:endParaRPr lang="en-US"/>
          </a:p>
        </p:txBody>
      </p:sp>
    </p:spTree>
    <p:extLst>
      <p:ext uri="{BB962C8B-B14F-4D97-AF65-F5344CB8AC3E}">
        <p14:creationId xmlns:p14="http://schemas.microsoft.com/office/powerpoint/2010/main" val="16168854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25F4752-A99A-43F4-90BB-0C7FDCCE3F36}" type="datetimeFigureOut">
              <a:rPr lang="en-US" smtClean="0"/>
              <a:t>3/14/2023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A2D8A9-9ECC-4DE5-8DF3-B761B10CB703}" type="slidenum">
              <a:rPr lang="en-US" smtClean="0"/>
              <a:t>‹#›</a:t>
            </a:fld>
            <a:endParaRPr lang="en-US"/>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6939629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25F4752-A99A-43F4-90BB-0C7FDCCE3F36}" type="datetimeFigureOut">
              <a:rPr lang="en-US" smtClean="0"/>
              <a:t>3/14/2023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A2D8A9-9ECC-4DE5-8DF3-B761B10CB703}" type="slidenum">
              <a:rPr lang="en-US" smtClean="0"/>
              <a:t>‹#›</a:t>
            </a:fld>
            <a:endParaRPr lang="en-US"/>
          </a:p>
        </p:txBody>
      </p:sp>
    </p:spTree>
    <p:extLst>
      <p:ext uri="{BB962C8B-B14F-4D97-AF65-F5344CB8AC3E}">
        <p14:creationId xmlns:p14="http://schemas.microsoft.com/office/powerpoint/2010/main" val="9227227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F25F4752-A99A-43F4-90BB-0C7FDCCE3F36}" type="datetimeFigureOut">
              <a:rPr lang="en-US" smtClean="0"/>
              <a:t>3/14/2023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EA2D8A9-9ECC-4DE5-8DF3-B761B10CB703}" type="slidenum">
              <a:rPr lang="en-US" smtClean="0"/>
              <a:t>‹#›</a:t>
            </a:fld>
            <a:endParaRPr lang="en-US"/>
          </a:p>
        </p:txBody>
      </p:sp>
    </p:spTree>
    <p:extLst>
      <p:ext uri="{BB962C8B-B14F-4D97-AF65-F5344CB8AC3E}">
        <p14:creationId xmlns:p14="http://schemas.microsoft.com/office/powerpoint/2010/main" val="42734425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F25F4752-A99A-43F4-90BB-0C7FDCCE3F36}" type="datetimeFigureOut">
              <a:rPr lang="en-US" smtClean="0"/>
              <a:t>3/14/2023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EA2D8A9-9ECC-4DE5-8DF3-B761B10CB703}" type="slidenum">
              <a:rPr lang="en-US" smtClean="0"/>
              <a:t>‹#›</a:t>
            </a:fld>
            <a:endParaRPr lang="en-US"/>
          </a:p>
        </p:txBody>
      </p:sp>
    </p:spTree>
    <p:extLst>
      <p:ext uri="{BB962C8B-B14F-4D97-AF65-F5344CB8AC3E}">
        <p14:creationId xmlns:p14="http://schemas.microsoft.com/office/powerpoint/2010/main" val="38711901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25F4752-A99A-43F4-90BB-0C7FDCCE3F36}" type="datetimeFigureOut">
              <a:rPr lang="en-US" smtClean="0"/>
              <a:t>3/14/2023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A2D8A9-9ECC-4DE5-8DF3-B761B10CB703}" type="slidenum">
              <a:rPr lang="en-US" smtClean="0"/>
              <a:t>‹#›</a:t>
            </a:fld>
            <a:endParaRPr lang="en-US"/>
          </a:p>
        </p:txBody>
      </p:sp>
    </p:spTree>
    <p:extLst>
      <p:ext uri="{BB962C8B-B14F-4D97-AF65-F5344CB8AC3E}">
        <p14:creationId xmlns:p14="http://schemas.microsoft.com/office/powerpoint/2010/main" val="26459251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25F4752-A99A-43F4-90BB-0C7FDCCE3F36}" type="datetimeFigureOut">
              <a:rPr lang="en-US" smtClean="0"/>
              <a:t>3/14/2023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A2D8A9-9ECC-4DE5-8DF3-B761B10CB703}" type="slidenum">
              <a:rPr lang="en-US" smtClean="0"/>
              <a:t>‹#›</a:t>
            </a:fld>
            <a:endParaRPr lang="en-US"/>
          </a:p>
        </p:txBody>
      </p:sp>
    </p:spTree>
    <p:extLst>
      <p:ext uri="{BB962C8B-B14F-4D97-AF65-F5344CB8AC3E}">
        <p14:creationId xmlns:p14="http://schemas.microsoft.com/office/powerpoint/2010/main" val="7167894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A957BF-2D2E-4B82-91B3-E000DE3A68D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52152CD-BBEB-4357-B0A1-694FF9BD657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523E2B-6F8F-4B5B-B2B6-837D2194874A}"/>
              </a:ext>
            </a:extLst>
          </p:cNvPr>
          <p:cNvSpPr>
            <a:spLocks noGrp="1"/>
          </p:cNvSpPr>
          <p:nvPr>
            <p:ph type="dt" sz="half" idx="10"/>
          </p:nvPr>
        </p:nvSpPr>
        <p:spPr/>
        <p:txBody>
          <a:bodyPr/>
          <a:lstStyle/>
          <a:p>
            <a:fld id="{F25F4752-A99A-43F4-90BB-0C7FDCCE3F36}" type="datetimeFigureOut">
              <a:rPr lang="en-US" smtClean="0"/>
              <a:t>3/14/2023</a:t>
            </a:fld>
            <a:endParaRPr lang="en-US"/>
          </a:p>
        </p:txBody>
      </p:sp>
      <p:sp>
        <p:nvSpPr>
          <p:cNvPr id="5" name="Footer Placeholder 4">
            <a:extLst>
              <a:ext uri="{FF2B5EF4-FFF2-40B4-BE49-F238E27FC236}">
                <a16:creationId xmlns:a16="http://schemas.microsoft.com/office/drawing/2014/main" id="{D1A4EE72-9FEA-46E6-9253-B1262BC80B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405A8C-0A4E-44F0-B640-FA8FA57E7ABE}"/>
              </a:ext>
            </a:extLst>
          </p:cNvPr>
          <p:cNvSpPr>
            <a:spLocks noGrp="1"/>
          </p:cNvSpPr>
          <p:nvPr>
            <p:ph type="sldNum" sz="quarter" idx="12"/>
          </p:nvPr>
        </p:nvSpPr>
        <p:spPr/>
        <p:txBody>
          <a:bodyPr/>
          <a:lstStyle/>
          <a:p>
            <a:fld id="{0EA2D8A9-9ECC-4DE5-8DF3-B761B10CB703}" type="slidenum">
              <a:rPr lang="en-US" smtClean="0"/>
              <a:t>‹#›</a:t>
            </a:fld>
            <a:endParaRPr lang="en-US"/>
          </a:p>
        </p:txBody>
      </p:sp>
    </p:spTree>
    <p:extLst>
      <p:ext uri="{BB962C8B-B14F-4D97-AF65-F5344CB8AC3E}">
        <p14:creationId xmlns:p14="http://schemas.microsoft.com/office/powerpoint/2010/main" val="2221212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25F4752-A99A-43F4-90BB-0C7FDCCE3F36}" type="datetimeFigureOut">
              <a:rPr lang="en-US" smtClean="0"/>
              <a:t>3/14/2023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A2D8A9-9ECC-4DE5-8DF3-B761B10CB703}" type="slidenum">
              <a:rPr lang="en-US" smtClean="0"/>
              <a:t>‹#›</a:t>
            </a:fld>
            <a:endParaRPr lang="en-US"/>
          </a:p>
        </p:txBody>
      </p:sp>
    </p:spTree>
    <p:extLst>
      <p:ext uri="{BB962C8B-B14F-4D97-AF65-F5344CB8AC3E}">
        <p14:creationId xmlns:p14="http://schemas.microsoft.com/office/powerpoint/2010/main" val="16812355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25F4752-A99A-43F4-90BB-0C7FDCCE3F36}" type="datetimeFigureOut">
              <a:rPr lang="en-US" smtClean="0"/>
              <a:t>3/14/2023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A2D8A9-9ECC-4DE5-8DF3-B761B10CB703}" type="slidenum">
              <a:rPr lang="en-US" smtClean="0"/>
              <a:t>‹#›</a:t>
            </a:fld>
            <a:endParaRPr lang="en-US"/>
          </a:p>
        </p:txBody>
      </p:sp>
    </p:spTree>
    <p:extLst>
      <p:ext uri="{BB962C8B-B14F-4D97-AF65-F5344CB8AC3E}">
        <p14:creationId xmlns:p14="http://schemas.microsoft.com/office/powerpoint/2010/main" val="24133403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25F4752-A99A-43F4-90BB-0C7FDCCE3F36}" type="datetimeFigureOut">
              <a:rPr lang="en-US" smtClean="0"/>
              <a:t>3/14/2023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A2D8A9-9ECC-4DE5-8DF3-B761B10CB703}" type="slidenum">
              <a:rPr lang="en-US" smtClean="0"/>
              <a:t>‹#›</a:t>
            </a:fld>
            <a:endParaRPr lang="en-US"/>
          </a:p>
        </p:txBody>
      </p:sp>
    </p:spTree>
    <p:extLst>
      <p:ext uri="{BB962C8B-B14F-4D97-AF65-F5344CB8AC3E}">
        <p14:creationId xmlns:p14="http://schemas.microsoft.com/office/powerpoint/2010/main" val="665550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25F4752-A99A-43F4-90BB-0C7FDCCE3F36}" type="datetimeFigureOut">
              <a:rPr lang="en-US" smtClean="0"/>
              <a:t>3/14/2023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EA2D8A9-9ECC-4DE5-8DF3-B761B10CB703}" type="slidenum">
              <a:rPr lang="en-US" smtClean="0"/>
              <a:t>‹#›</a:t>
            </a:fld>
            <a:endParaRPr lang="en-US"/>
          </a:p>
        </p:txBody>
      </p:sp>
    </p:spTree>
    <p:extLst>
      <p:ext uri="{BB962C8B-B14F-4D97-AF65-F5344CB8AC3E}">
        <p14:creationId xmlns:p14="http://schemas.microsoft.com/office/powerpoint/2010/main" val="21710321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25F4752-A99A-43F4-90BB-0C7FDCCE3F36}" type="datetimeFigureOut">
              <a:rPr lang="en-US" smtClean="0"/>
              <a:t>3/14/2023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EA2D8A9-9ECC-4DE5-8DF3-B761B10CB703}" type="slidenum">
              <a:rPr lang="en-US" smtClean="0"/>
              <a:t>‹#›</a:t>
            </a:fld>
            <a:endParaRPr lang="en-US"/>
          </a:p>
        </p:txBody>
      </p:sp>
    </p:spTree>
    <p:extLst>
      <p:ext uri="{BB962C8B-B14F-4D97-AF65-F5344CB8AC3E}">
        <p14:creationId xmlns:p14="http://schemas.microsoft.com/office/powerpoint/2010/main" val="609355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5F4752-A99A-43F4-90BB-0C7FDCCE3F36}" type="datetimeFigureOut">
              <a:rPr lang="en-US" smtClean="0"/>
              <a:t>3/14/2023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EA2D8A9-9ECC-4DE5-8DF3-B761B10CB703}" type="slidenum">
              <a:rPr lang="en-US" smtClean="0"/>
              <a:t>‹#›</a:t>
            </a:fld>
            <a:endParaRPr lang="en-US"/>
          </a:p>
        </p:txBody>
      </p:sp>
    </p:spTree>
    <p:extLst>
      <p:ext uri="{BB962C8B-B14F-4D97-AF65-F5344CB8AC3E}">
        <p14:creationId xmlns:p14="http://schemas.microsoft.com/office/powerpoint/2010/main" val="1494245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25F4752-A99A-43F4-90BB-0C7FDCCE3F36}" type="datetimeFigureOut">
              <a:rPr lang="en-US" smtClean="0"/>
              <a:t>3/14/2023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A2D8A9-9ECC-4DE5-8DF3-B761B10CB703}" type="slidenum">
              <a:rPr lang="en-US" smtClean="0"/>
              <a:t>‹#›</a:t>
            </a:fld>
            <a:endParaRPr lang="en-US"/>
          </a:p>
        </p:txBody>
      </p:sp>
    </p:spTree>
    <p:extLst>
      <p:ext uri="{BB962C8B-B14F-4D97-AF65-F5344CB8AC3E}">
        <p14:creationId xmlns:p14="http://schemas.microsoft.com/office/powerpoint/2010/main" val="1884022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25F4752-A99A-43F4-90BB-0C7FDCCE3F36}" type="datetimeFigureOut">
              <a:rPr lang="en-US" smtClean="0"/>
              <a:t>3/14/2023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A2D8A9-9ECC-4DE5-8DF3-B761B10CB703}" type="slidenum">
              <a:rPr lang="en-US" smtClean="0"/>
              <a:t>‹#›</a:t>
            </a:fld>
            <a:endParaRPr lang="en-US"/>
          </a:p>
        </p:txBody>
      </p:sp>
    </p:spTree>
    <p:extLst>
      <p:ext uri="{BB962C8B-B14F-4D97-AF65-F5344CB8AC3E}">
        <p14:creationId xmlns:p14="http://schemas.microsoft.com/office/powerpoint/2010/main" val="27824816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F25F4752-A99A-43F4-90BB-0C7FDCCE3F36}" type="datetimeFigureOut">
              <a:rPr lang="en-US" smtClean="0"/>
              <a:t>3/14/2023</a:t>
            </a:fld>
            <a:endParaRPr lang="en-US"/>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US"/>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0EA2D8A9-9ECC-4DE5-8DF3-B761B10CB703}" type="slidenum">
              <a:rPr lang="en-US" smtClean="0"/>
              <a:t>‹#›</a:t>
            </a:fld>
            <a:endParaRPr lang="en-US"/>
          </a:p>
        </p:txBody>
      </p:sp>
    </p:spTree>
    <p:extLst>
      <p:ext uri="{BB962C8B-B14F-4D97-AF65-F5344CB8AC3E}">
        <p14:creationId xmlns:p14="http://schemas.microsoft.com/office/powerpoint/2010/main" val="16917646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4D7B8C-14CA-4458-B1D4-184B507ED9AD}"/>
              </a:ext>
            </a:extLst>
          </p:cNvPr>
          <p:cNvSpPr>
            <a:spLocks noGrp="1"/>
          </p:cNvSpPr>
          <p:nvPr>
            <p:ph type="ctrTitle"/>
          </p:nvPr>
        </p:nvSpPr>
        <p:spPr/>
        <p:txBody>
          <a:bodyPr>
            <a:normAutofit fontScale="90000"/>
          </a:bodyPr>
          <a:lstStyle/>
          <a:p>
            <a:r>
              <a:rPr lang="en-US" dirty="0"/>
              <a:t>Risk Assessment and Department of Defense MOU Compliance</a:t>
            </a:r>
          </a:p>
        </p:txBody>
      </p:sp>
      <p:sp>
        <p:nvSpPr>
          <p:cNvPr id="3" name="Subtitle 2">
            <a:extLst>
              <a:ext uri="{FF2B5EF4-FFF2-40B4-BE49-F238E27FC236}">
                <a16:creationId xmlns:a16="http://schemas.microsoft.com/office/drawing/2014/main" id="{613A8B9E-672E-49BD-B966-7348ECB0D0DF}"/>
              </a:ext>
            </a:extLst>
          </p:cNvPr>
          <p:cNvSpPr>
            <a:spLocks noGrp="1"/>
          </p:cNvSpPr>
          <p:nvPr>
            <p:ph type="subTitle" idx="1"/>
          </p:nvPr>
        </p:nvSpPr>
        <p:spPr/>
        <p:txBody>
          <a:bodyPr/>
          <a:lstStyle/>
          <a:p>
            <a:r>
              <a:rPr lang="en-US" dirty="0"/>
              <a:t>Dr. Brandyy Fernandes</a:t>
            </a:r>
          </a:p>
          <a:p>
            <a:r>
              <a:rPr lang="en-US" dirty="0"/>
              <a:t>Central Piedmont Community College</a:t>
            </a:r>
          </a:p>
        </p:txBody>
      </p:sp>
    </p:spTree>
    <p:extLst>
      <p:ext uri="{BB962C8B-B14F-4D97-AF65-F5344CB8AC3E}">
        <p14:creationId xmlns:p14="http://schemas.microsoft.com/office/powerpoint/2010/main" val="37801089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6B13BC-998F-427D-8EE3-0B8EC59A49BF}"/>
              </a:ext>
            </a:extLst>
          </p:cNvPr>
          <p:cNvSpPr>
            <a:spLocks noGrp="1"/>
          </p:cNvSpPr>
          <p:nvPr>
            <p:ph type="title"/>
          </p:nvPr>
        </p:nvSpPr>
        <p:spPr/>
        <p:txBody>
          <a:bodyPr/>
          <a:lstStyle/>
          <a:p>
            <a:pPr algn="ctr"/>
            <a:r>
              <a:rPr lang="en-US" dirty="0"/>
              <a:t>Current Numbers</a:t>
            </a:r>
          </a:p>
        </p:txBody>
      </p:sp>
      <p:pic>
        <p:nvPicPr>
          <p:cNvPr id="4" name="Content Placeholder 3">
            <a:extLst>
              <a:ext uri="{FF2B5EF4-FFF2-40B4-BE49-F238E27FC236}">
                <a16:creationId xmlns:a16="http://schemas.microsoft.com/office/drawing/2014/main" id="{68BE52F0-40F9-494B-8A14-B273F09FBECB}"/>
              </a:ext>
            </a:extLst>
          </p:cNvPr>
          <p:cNvPicPr>
            <a:picLocks noGrp="1" noChangeAspect="1"/>
          </p:cNvPicPr>
          <p:nvPr>
            <p:ph idx="1"/>
          </p:nvPr>
        </p:nvPicPr>
        <p:blipFill>
          <a:blip r:embed="rId2"/>
          <a:stretch>
            <a:fillRect/>
          </a:stretch>
        </p:blipFill>
        <p:spPr>
          <a:xfrm>
            <a:off x="792956" y="2262187"/>
            <a:ext cx="10182225" cy="2914650"/>
          </a:xfrm>
          <a:prstGeom prst="rect">
            <a:avLst/>
          </a:prstGeom>
        </p:spPr>
      </p:pic>
    </p:spTree>
    <p:extLst>
      <p:ext uri="{BB962C8B-B14F-4D97-AF65-F5344CB8AC3E}">
        <p14:creationId xmlns:p14="http://schemas.microsoft.com/office/powerpoint/2010/main" val="20569836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08BDD-ADC0-4847-AA62-54C56F4EEA23}"/>
              </a:ext>
            </a:extLst>
          </p:cNvPr>
          <p:cNvSpPr>
            <a:spLocks noGrp="1"/>
          </p:cNvSpPr>
          <p:nvPr>
            <p:ph type="title"/>
          </p:nvPr>
        </p:nvSpPr>
        <p:spPr/>
        <p:txBody>
          <a:bodyPr/>
          <a:lstStyle/>
          <a:p>
            <a:pPr algn="ctr"/>
            <a:r>
              <a:rPr lang="en-US" dirty="0"/>
              <a:t>Financial Soundness Review</a:t>
            </a:r>
          </a:p>
        </p:txBody>
      </p:sp>
      <p:sp>
        <p:nvSpPr>
          <p:cNvPr id="3" name="Content Placeholder 2">
            <a:extLst>
              <a:ext uri="{FF2B5EF4-FFF2-40B4-BE49-F238E27FC236}">
                <a16:creationId xmlns:a16="http://schemas.microsoft.com/office/drawing/2014/main" id="{3B8B5D54-E526-407C-BDF3-35A258182E4C}"/>
              </a:ext>
            </a:extLst>
          </p:cNvPr>
          <p:cNvSpPr>
            <a:spLocks noGrp="1"/>
          </p:cNvSpPr>
          <p:nvPr>
            <p:ph idx="1"/>
          </p:nvPr>
        </p:nvSpPr>
        <p:spPr/>
        <p:txBody>
          <a:bodyPr>
            <a:normAutofit fontScale="77500" lnSpcReduction="20000"/>
          </a:bodyPr>
          <a:lstStyle/>
          <a:p>
            <a:pPr marL="0" indent="0">
              <a:buNone/>
            </a:pPr>
            <a:endParaRPr lang="en-US" dirty="0"/>
          </a:p>
          <a:p>
            <a:pPr marL="0" indent="0">
              <a:buNone/>
            </a:pPr>
            <a:r>
              <a:rPr lang="en-US" dirty="0">
                <a:latin typeface="Arial Black" panose="020B0A04020102020204" pitchFamily="34" charset="0"/>
              </a:rPr>
              <a:t>All prepared financial records for the previous 24-month period, to include but not limited to items listed below. </a:t>
            </a:r>
          </a:p>
          <a:p>
            <a:pPr lvl="1"/>
            <a:r>
              <a:rPr lang="en-US" dirty="0">
                <a:latin typeface="Arial Black" panose="020B0A04020102020204" pitchFamily="34" charset="0"/>
              </a:rPr>
              <a:t>Balance Sheet</a:t>
            </a:r>
          </a:p>
          <a:p>
            <a:pPr lvl="1"/>
            <a:r>
              <a:rPr lang="en-US" dirty="0">
                <a:latin typeface="Arial Black" panose="020B0A04020102020204" pitchFamily="34" charset="0"/>
              </a:rPr>
              <a:t>Income Statement</a:t>
            </a:r>
          </a:p>
          <a:p>
            <a:pPr lvl="1"/>
            <a:r>
              <a:rPr lang="en-US" dirty="0">
                <a:latin typeface="Arial Black" panose="020B0A04020102020204" pitchFamily="34" charset="0"/>
              </a:rPr>
              <a:t>Cash Flow Statement</a:t>
            </a:r>
          </a:p>
          <a:p>
            <a:pPr lvl="1"/>
            <a:r>
              <a:rPr lang="en-US" dirty="0">
                <a:latin typeface="Arial Black" panose="020B0A04020102020204" pitchFamily="34" charset="0"/>
              </a:rPr>
              <a:t>Compiled Financial Statement(s)</a:t>
            </a:r>
          </a:p>
          <a:p>
            <a:pPr lvl="1"/>
            <a:r>
              <a:rPr lang="en-US" dirty="0">
                <a:latin typeface="Arial Black" panose="020B0A04020102020204" pitchFamily="34" charset="0"/>
              </a:rPr>
              <a:t>90/10 Documentation</a:t>
            </a:r>
          </a:p>
          <a:p>
            <a:pPr lvl="1"/>
            <a:r>
              <a:rPr lang="en-US" dirty="0">
                <a:latin typeface="Arial Black" panose="020B0A04020102020204" pitchFamily="34" charset="0"/>
              </a:rPr>
              <a:t>85/15 Statement of Assurance and supporting documentation to support calculation. </a:t>
            </a:r>
          </a:p>
          <a:p>
            <a:pPr marL="0" indent="0">
              <a:buNone/>
            </a:pPr>
            <a:r>
              <a:rPr lang="en-US" dirty="0">
                <a:latin typeface="Arial Black" panose="020B0A04020102020204" pitchFamily="34" charset="0"/>
              </a:rPr>
              <a:t>A-3 Financial Form</a:t>
            </a:r>
          </a:p>
        </p:txBody>
      </p:sp>
    </p:spTree>
    <p:extLst>
      <p:ext uri="{BB962C8B-B14F-4D97-AF65-F5344CB8AC3E}">
        <p14:creationId xmlns:p14="http://schemas.microsoft.com/office/powerpoint/2010/main" val="873976544"/>
      </p:ext>
    </p:extLst>
  </p:cSld>
  <p:clrMapOvr>
    <a:masterClrMapping/>
  </p:clrMapOvr>
  <p:transition spd="slow">
    <p:randomBar dir="ver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BEB3CD-F6A7-450E-A556-8FBA46312E81}"/>
              </a:ext>
            </a:extLst>
          </p:cNvPr>
          <p:cNvSpPr>
            <a:spLocks noGrp="1"/>
          </p:cNvSpPr>
          <p:nvPr>
            <p:ph type="title"/>
          </p:nvPr>
        </p:nvSpPr>
        <p:spPr/>
        <p:txBody>
          <a:bodyPr/>
          <a:lstStyle/>
          <a:p>
            <a:pPr algn="ctr"/>
            <a:r>
              <a:rPr lang="en-US" dirty="0"/>
              <a:t>Advertising documents</a:t>
            </a:r>
          </a:p>
        </p:txBody>
      </p:sp>
      <p:sp>
        <p:nvSpPr>
          <p:cNvPr id="3" name="Content Placeholder 2">
            <a:extLst>
              <a:ext uri="{FF2B5EF4-FFF2-40B4-BE49-F238E27FC236}">
                <a16:creationId xmlns:a16="http://schemas.microsoft.com/office/drawing/2014/main" id="{BA16E1FE-0855-4D85-A818-C1C6D4263673}"/>
              </a:ext>
            </a:extLst>
          </p:cNvPr>
          <p:cNvSpPr>
            <a:spLocks noGrp="1"/>
          </p:cNvSpPr>
          <p:nvPr>
            <p:ph idx="1"/>
          </p:nvPr>
        </p:nvSpPr>
        <p:spPr/>
        <p:txBody>
          <a:bodyPr>
            <a:normAutofit fontScale="85000" lnSpcReduction="20000"/>
          </a:bodyPr>
          <a:lstStyle/>
          <a:p>
            <a:pPr marL="0" indent="0">
              <a:buNone/>
            </a:pPr>
            <a:endParaRPr lang="en-US" dirty="0"/>
          </a:p>
          <a:p>
            <a:pPr marL="0" indent="0">
              <a:buNone/>
            </a:pPr>
            <a:r>
              <a:rPr lang="en-US" dirty="0">
                <a:latin typeface="Arial Black" panose="020B0A04020102020204" pitchFamily="34" charset="0"/>
              </a:rPr>
              <a:t>All advertising for the previous 24-month period to include all advertising and not specific to students using VA education benefits:</a:t>
            </a:r>
          </a:p>
          <a:p>
            <a:pPr lvl="1"/>
            <a:r>
              <a:rPr lang="en-US" dirty="0">
                <a:latin typeface="Arial Black" panose="020B0A04020102020204" pitchFamily="34" charset="0"/>
              </a:rPr>
              <a:t>All digital print and video ads for the period covered</a:t>
            </a:r>
          </a:p>
          <a:p>
            <a:pPr marL="0" indent="0">
              <a:buNone/>
            </a:pPr>
            <a:r>
              <a:rPr lang="en-US" dirty="0">
                <a:latin typeface="Arial Black" panose="020B0A04020102020204" pitchFamily="34" charset="0"/>
              </a:rPr>
              <a:t>	- </a:t>
            </a:r>
            <a:r>
              <a:rPr lang="en-US" sz="1600" dirty="0">
                <a:latin typeface="Arial Black" panose="020B0A04020102020204" pitchFamily="34" charset="0"/>
              </a:rPr>
              <a:t>Information includes scholarships and discounts</a:t>
            </a:r>
          </a:p>
          <a:p>
            <a:pPr marL="0" indent="0">
              <a:buNone/>
            </a:pPr>
            <a:r>
              <a:rPr lang="en-US" sz="1600" dirty="0">
                <a:latin typeface="Arial Black" panose="020B0A04020102020204" pitchFamily="34" charset="0"/>
              </a:rPr>
              <a:t>	- Student handouts and brochures</a:t>
            </a:r>
          </a:p>
          <a:p>
            <a:pPr lvl="1"/>
            <a:r>
              <a:rPr lang="en-US" dirty="0">
                <a:latin typeface="Arial Black" panose="020B0A04020102020204" pitchFamily="34" charset="0"/>
              </a:rPr>
              <a:t>All scripts used by enrollment counselors or other recruiters</a:t>
            </a:r>
          </a:p>
          <a:p>
            <a:pPr lvl="1"/>
            <a:r>
              <a:rPr lang="en-US" dirty="0">
                <a:latin typeface="Arial Black" panose="020B0A04020102020204" pitchFamily="34" charset="0"/>
              </a:rPr>
              <a:t>List of all entities you have paid for advertising or marketing</a:t>
            </a:r>
          </a:p>
          <a:p>
            <a:pPr lvl="1"/>
            <a:r>
              <a:rPr lang="en-US" dirty="0">
                <a:latin typeface="Arial Black" panose="020B0A04020102020204" pitchFamily="34" charset="0"/>
              </a:rPr>
              <a:t>All websites created or used by 3rd party contractors for purposes of advertising, marketing, or recruitment</a:t>
            </a:r>
          </a:p>
          <a:p>
            <a:pPr marL="0" indent="0">
              <a:buNone/>
            </a:pPr>
            <a:endParaRPr lang="en-US" dirty="0"/>
          </a:p>
        </p:txBody>
      </p:sp>
    </p:spTree>
    <p:extLst>
      <p:ext uri="{BB962C8B-B14F-4D97-AF65-F5344CB8AC3E}">
        <p14:creationId xmlns:p14="http://schemas.microsoft.com/office/powerpoint/2010/main" val="17457866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5766C3-4095-4C33-9231-577A7A4B6F51}"/>
              </a:ext>
            </a:extLst>
          </p:cNvPr>
          <p:cNvSpPr>
            <a:spLocks noGrp="1"/>
          </p:cNvSpPr>
          <p:nvPr>
            <p:ph type="title"/>
          </p:nvPr>
        </p:nvSpPr>
        <p:spPr>
          <a:xfrm>
            <a:off x="-1595760" y="454104"/>
            <a:ext cx="10396882" cy="1151965"/>
          </a:xfrm>
        </p:spPr>
        <p:txBody>
          <a:bodyPr/>
          <a:lstStyle/>
          <a:p>
            <a:pPr algn="ctr"/>
            <a:r>
              <a:rPr lang="en-US" dirty="0"/>
              <a:t>Complaint Documents</a:t>
            </a:r>
          </a:p>
        </p:txBody>
      </p:sp>
      <p:sp>
        <p:nvSpPr>
          <p:cNvPr id="3" name="Content Placeholder 2">
            <a:extLst>
              <a:ext uri="{FF2B5EF4-FFF2-40B4-BE49-F238E27FC236}">
                <a16:creationId xmlns:a16="http://schemas.microsoft.com/office/drawing/2014/main" id="{9642DE68-190C-4460-A96B-EC8B0D260E37}"/>
              </a:ext>
            </a:extLst>
          </p:cNvPr>
          <p:cNvSpPr>
            <a:spLocks noGrp="1"/>
          </p:cNvSpPr>
          <p:nvPr>
            <p:ph idx="1"/>
          </p:nvPr>
        </p:nvSpPr>
        <p:spPr/>
        <p:txBody>
          <a:bodyPr/>
          <a:lstStyle/>
          <a:p>
            <a:pPr marL="0" indent="0">
              <a:buNone/>
            </a:pPr>
            <a:r>
              <a:rPr lang="en-US" dirty="0">
                <a:latin typeface="Arial Black" panose="020B0A04020102020204" pitchFamily="34" charset="0"/>
              </a:rPr>
              <a:t>Please provide all student complaints made directly to the school for the previous 24-month period, </a:t>
            </a:r>
          </a:p>
          <a:p>
            <a:pPr lvl="1"/>
            <a:r>
              <a:rPr lang="en-US" dirty="0">
                <a:latin typeface="Arial Black" panose="020B0A04020102020204" pitchFamily="34" charset="0"/>
              </a:rPr>
              <a:t>All student complaints made directly to the school</a:t>
            </a:r>
          </a:p>
          <a:p>
            <a:pPr lvl="1"/>
            <a:r>
              <a:rPr lang="en-US" dirty="0">
                <a:latin typeface="Arial Black" panose="020B0A04020102020204" pitchFamily="34" charset="0"/>
              </a:rPr>
              <a:t>Does not include grade appeals</a:t>
            </a:r>
          </a:p>
        </p:txBody>
      </p:sp>
      <p:pic>
        <p:nvPicPr>
          <p:cNvPr id="7" name="Picture 6">
            <a:extLst>
              <a:ext uri="{FF2B5EF4-FFF2-40B4-BE49-F238E27FC236}">
                <a16:creationId xmlns:a16="http://schemas.microsoft.com/office/drawing/2014/main" id="{F231A611-6F5D-4DA1-B8C2-9E2F35912A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74051" y="213574"/>
            <a:ext cx="2539682" cy="2539682"/>
          </a:xfrm>
          <a:prstGeom prst="rect">
            <a:avLst/>
          </a:prstGeom>
        </p:spPr>
      </p:pic>
    </p:spTree>
    <p:extLst>
      <p:ext uri="{BB962C8B-B14F-4D97-AF65-F5344CB8AC3E}">
        <p14:creationId xmlns:p14="http://schemas.microsoft.com/office/powerpoint/2010/main" val="1150646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D80882-8ACB-42CB-BAF4-36E0301E32B6}"/>
              </a:ext>
            </a:extLst>
          </p:cNvPr>
          <p:cNvSpPr>
            <a:spLocks noGrp="1"/>
          </p:cNvSpPr>
          <p:nvPr>
            <p:ph type="title"/>
          </p:nvPr>
        </p:nvSpPr>
        <p:spPr>
          <a:xfrm>
            <a:off x="-1432829" y="499368"/>
            <a:ext cx="10396882" cy="1151965"/>
          </a:xfrm>
        </p:spPr>
        <p:txBody>
          <a:bodyPr/>
          <a:lstStyle/>
          <a:p>
            <a:pPr algn="ctr"/>
            <a:r>
              <a:rPr lang="en-US" dirty="0"/>
              <a:t>Student Documents</a:t>
            </a:r>
          </a:p>
        </p:txBody>
      </p:sp>
      <p:sp>
        <p:nvSpPr>
          <p:cNvPr id="3" name="Content Placeholder 2">
            <a:extLst>
              <a:ext uri="{FF2B5EF4-FFF2-40B4-BE49-F238E27FC236}">
                <a16:creationId xmlns:a16="http://schemas.microsoft.com/office/drawing/2014/main" id="{C7EA8C1D-B333-461F-B38A-ADBEE4BCE1F8}"/>
              </a:ext>
            </a:extLst>
          </p:cNvPr>
          <p:cNvSpPr>
            <a:spLocks noGrp="1"/>
          </p:cNvSpPr>
          <p:nvPr>
            <p:ph idx="1"/>
          </p:nvPr>
        </p:nvSpPr>
        <p:spPr/>
        <p:txBody>
          <a:bodyPr>
            <a:normAutofit fontScale="62500" lnSpcReduction="20000"/>
          </a:bodyPr>
          <a:lstStyle/>
          <a:p>
            <a:pPr marL="0" indent="0">
              <a:buNone/>
            </a:pPr>
            <a:r>
              <a:rPr lang="en-US" dirty="0">
                <a:latin typeface="Arial Black" panose="020B0A04020102020204" pitchFamily="34" charset="0"/>
              </a:rPr>
              <a:t>Please provide copies of the below information noted for each VA student and one non-veteran record. </a:t>
            </a:r>
          </a:p>
          <a:p>
            <a:pPr lvl="1"/>
            <a:r>
              <a:rPr lang="en-US" dirty="0">
                <a:latin typeface="Arial Black" panose="020B0A04020102020204" pitchFamily="34" charset="0"/>
              </a:rPr>
              <a:t>Provide the student’s most recent contact email on file (enter on attached student list)</a:t>
            </a:r>
          </a:p>
          <a:p>
            <a:pPr lvl="1"/>
            <a:r>
              <a:rPr lang="en-US" dirty="0">
                <a:latin typeface="Arial Black" panose="020B0A04020102020204" pitchFamily="34" charset="0"/>
              </a:rPr>
              <a:t>Admissions documents</a:t>
            </a:r>
          </a:p>
          <a:p>
            <a:pPr lvl="1"/>
            <a:r>
              <a:rPr lang="en-US" dirty="0">
                <a:latin typeface="Arial Black" panose="020B0A04020102020204" pitchFamily="34" charset="0"/>
              </a:rPr>
              <a:t>Enrollment agreement</a:t>
            </a:r>
          </a:p>
          <a:p>
            <a:pPr lvl="1"/>
            <a:r>
              <a:rPr lang="en-US" dirty="0">
                <a:latin typeface="Arial Black" panose="020B0A04020102020204" pitchFamily="34" charset="0"/>
              </a:rPr>
              <a:t>Degree Evaluation</a:t>
            </a:r>
          </a:p>
          <a:p>
            <a:pPr lvl="1"/>
            <a:r>
              <a:rPr lang="en-US" dirty="0">
                <a:latin typeface="Arial Black" panose="020B0A04020102020204" pitchFamily="34" charset="0"/>
              </a:rPr>
              <a:t>Attendance Records</a:t>
            </a:r>
          </a:p>
          <a:p>
            <a:pPr lvl="1"/>
            <a:r>
              <a:rPr lang="en-US" dirty="0">
                <a:latin typeface="Arial Black" panose="020B0A04020102020204" pitchFamily="34" charset="0"/>
              </a:rPr>
              <a:t>Student Transcripts</a:t>
            </a:r>
          </a:p>
          <a:p>
            <a:pPr lvl="1"/>
            <a:r>
              <a:rPr lang="en-US" dirty="0">
                <a:latin typeface="Arial Black" panose="020B0A04020102020204" pitchFamily="34" charset="0"/>
              </a:rPr>
              <a:t>Standards of Progress Reporting</a:t>
            </a:r>
          </a:p>
          <a:p>
            <a:pPr lvl="1"/>
            <a:r>
              <a:rPr lang="en-US" dirty="0">
                <a:latin typeface="Arial Black" panose="020B0A04020102020204" pitchFamily="34" charset="0"/>
              </a:rPr>
              <a:t>Transcripts of Prior Training</a:t>
            </a:r>
          </a:p>
          <a:p>
            <a:pPr lvl="1"/>
            <a:r>
              <a:rPr lang="en-US" dirty="0">
                <a:latin typeface="Arial Black" panose="020B0A04020102020204" pitchFamily="34" charset="0"/>
              </a:rPr>
              <a:t>Documentation of Credit for Prior training</a:t>
            </a:r>
          </a:p>
          <a:p>
            <a:pPr lvl="1"/>
            <a:r>
              <a:rPr lang="en-US" dirty="0">
                <a:latin typeface="Arial Black" panose="020B0A04020102020204" pitchFamily="34" charset="0"/>
              </a:rPr>
              <a:t>Student Financial Records (to include Title IV &amp; Scholarships</a:t>
            </a:r>
          </a:p>
        </p:txBody>
      </p:sp>
      <p:pic>
        <p:nvPicPr>
          <p:cNvPr id="5" name="Picture 4">
            <a:extLst>
              <a:ext uri="{FF2B5EF4-FFF2-40B4-BE49-F238E27FC236}">
                <a16:creationId xmlns:a16="http://schemas.microsoft.com/office/drawing/2014/main" id="{9460AC1F-683B-4738-998F-BF17209106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45423" y="343347"/>
            <a:ext cx="2822359" cy="1720049"/>
          </a:xfrm>
          <a:prstGeom prst="rect">
            <a:avLst/>
          </a:prstGeom>
        </p:spPr>
      </p:pic>
    </p:spTree>
    <p:extLst>
      <p:ext uri="{BB962C8B-B14F-4D97-AF65-F5344CB8AC3E}">
        <p14:creationId xmlns:p14="http://schemas.microsoft.com/office/powerpoint/2010/main" val="343879242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83784-3754-4C3E-A361-47A5298C1876}"/>
              </a:ext>
            </a:extLst>
          </p:cNvPr>
          <p:cNvSpPr>
            <a:spLocks noGrp="1"/>
          </p:cNvSpPr>
          <p:nvPr>
            <p:ph type="title"/>
          </p:nvPr>
        </p:nvSpPr>
        <p:spPr/>
        <p:txBody>
          <a:bodyPr/>
          <a:lstStyle/>
          <a:p>
            <a:pPr algn="ctr"/>
            <a:r>
              <a:rPr lang="en-US" dirty="0"/>
              <a:t>On Site visit</a:t>
            </a:r>
          </a:p>
        </p:txBody>
      </p:sp>
      <p:sp>
        <p:nvSpPr>
          <p:cNvPr id="3" name="Content Placeholder 2">
            <a:extLst>
              <a:ext uri="{FF2B5EF4-FFF2-40B4-BE49-F238E27FC236}">
                <a16:creationId xmlns:a16="http://schemas.microsoft.com/office/drawing/2014/main" id="{D053C990-BEAB-4163-97F6-03632E421597}"/>
              </a:ext>
            </a:extLst>
          </p:cNvPr>
          <p:cNvSpPr>
            <a:spLocks noGrp="1"/>
          </p:cNvSpPr>
          <p:nvPr>
            <p:ph idx="1"/>
          </p:nvPr>
        </p:nvSpPr>
        <p:spPr/>
        <p:txBody>
          <a:bodyPr/>
          <a:lstStyle/>
          <a:p>
            <a:r>
              <a:rPr lang="en-US" dirty="0">
                <a:latin typeface="Arial Black" panose="020B0A04020102020204" pitchFamily="34" charset="0"/>
              </a:rPr>
              <a:t>Student interviews to meet with the SAA.</a:t>
            </a:r>
          </a:p>
          <a:p>
            <a:r>
              <a:rPr lang="en-US" dirty="0">
                <a:latin typeface="Arial Black" panose="020B0A04020102020204" pitchFamily="34" charset="0"/>
              </a:rPr>
              <a:t>Tour the facility – classrooms, labs </a:t>
            </a:r>
          </a:p>
          <a:p>
            <a:r>
              <a:rPr lang="en-US" dirty="0">
                <a:latin typeface="Arial Black" panose="020B0A04020102020204" pitchFamily="34" charset="0"/>
              </a:rPr>
              <a:t>Observe a class</a:t>
            </a:r>
          </a:p>
          <a:p>
            <a:r>
              <a:rPr lang="en-US" dirty="0">
                <a:latin typeface="Arial Black" panose="020B0A04020102020204" pitchFamily="34" charset="0"/>
              </a:rPr>
              <a:t>Documents for additional students requested</a:t>
            </a:r>
          </a:p>
          <a:p>
            <a:endParaRPr lang="en-US" dirty="0"/>
          </a:p>
          <a:p>
            <a:endParaRPr lang="en-US" dirty="0"/>
          </a:p>
        </p:txBody>
      </p:sp>
      <p:pic>
        <p:nvPicPr>
          <p:cNvPr id="4" name="Picture 3">
            <a:extLst>
              <a:ext uri="{FF2B5EF4-FFF2-40B4-BE49-F238E27FC236}">
                <a16:creationId xmlns:a16="http://schemas.microsoft.com/office/drawing/2014/main" id="{DBF2CA99-C577-4022-8784-38B1EA84D86D}"/>
              </a:ext>
            </a:extLst>
          </p:cNvPr>
          <p:cNvPicPr>
            <a:picLocks noChangeAspect="1"/>
          </p:cNvPicPr>
          <p:nvPr/>
        </p:nvPicPr>
        <p:blipFill>
          <a:blip r:embed="rId2"/>
          <a:stretch>
            <a:fillRect/>
          </a:stretch>
        </p:blipFill>
        <p:spPr>
          <a:xfrm>
            <a:off x="1409455" y="4284572"/>
            <a:ext cx="2857500" cy="1600200"/>
          </a:xfrm>
          <a:prstGeom prst="rect">
            <a:avLst/>
          </a:prstGeom>
        </p:spPr>
      </p:pic>
      <p:pic>
        <p:nvPicPr>
          <p:cNvPr id="5" name="Picture 4">
            <a:extLst>
              <a:ext uri="{FF2B5EF4-FFF2-40B4-BE49-F238E27FC236}">
                <a16:creationId xmlns:a16="http://schemas.microsoft.com/office/drawing/2014/main" id="{CB408C1A-779A-4208-8C05-1A39B53CD4AB}"/>
              </a:ext>
            </a:extLst>
          </p:cNvPr>
          <p:cNvPicPr>
            <a:picLocks noChangeAspect="1"/>
          </p:cNvPicPr>
          <p:nvPr/>
        </p:nvPicPr>
        <p:blipFill>
          <a:blip r:embed="rId3"/>
          <a:stretch>
            <a:fillRect/>
          </a:stretch>
        </p:blipFill>
        <p:spPr>
          <a:xfrm>
            <a:off x="6950992" y="4284572"/>
            <a:ext cx="2381250" cy="1790700"/>
          </a:xfrm>
          <a:prstGeom prst="rect">
            <a:avLst/>
          </a:prstGeom>
        </p:spPr>
      </p:pic>
    </p:spTree>
    <p:extLst>
      <p:ext uri="{BB962C8B-B14F-4D97-AF65-F5344CB8AC3E}">
        <p14:creationId xmlns:p14="http://schemas.microsoft.com/office/powerpoint/2010/main" val="13478005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62471-8B3C-4AF0-BA44-CD728D13B621}"/>
              </a:ext>
            </a:extLst>
          </p:cNvPr>
          <p:cNvSpPr>
            <a:spLocks noGrp="1"/>
          </p:cNvSpPr>
          <p:nvPr>
            <p:ph type="title"/>
          </p:nvPr>
        </p:nvSpPr>
        <p:spPr/>
        <p:txBody>
          <a:bodyPr/>
          <a:lstStyle/>
          <a:p>
            <a:pPr algn="ctr"/>
            <a:r>
              <a:rPr lang="en-US" dirty="0"/>
              <a:t>DOD MOU Compliance</a:t>
            </a:r>
          </a:p>
        </p:txBody>
      </p:sp>
      <p:sp>
        <p:nvSpPr>
          <p:cNvPr id="3" name="Content Placeholder 2">
            <a:extLst>
              <a:ext uri="{FF2B5EF4-FFF2-40B4-BE49-F238E27FC236}">
                <a16:creationId xmlns:a16="http://schemas.microsoft.com/office/drawing/2014/main" id="{05784B22-11E6-4359-886D-1A5243FBD456}"/>
              </a:ext>
            </a:extLst>
          </p:cNvPr>
          <p:cNvSpPr>
            <a:spLocks noGrp="1"/>
          </p:cNvSpPr>
          <p:nvPr>
            <p:ph idx="1"/>
          </p:nvPr>
        </p:nvSpPr>
        <p:spPr/>
        <p:txBody>
          <a:bodyPr>
            <a:normAutofit fontScale="92500" lnSpcReduction="10000"/>
          </a:bodyPr>
          <a:lstStyle/>
          <a:p>
            <a:r>
              <a:rPr lang="en-US" dirty="0">
                <a:latin typeface="Arial Black" panose="020B0A04020102020204" pitchFamily="34" charset="0"/>
              </a:rPr>
              <a:t>Confirm contacts on DOD compliance website</a:t>
            </a:r>
          </a:p>
          <a:p>
            <a:pPr lvl="1"/>
            <a:r>
              <a:rPr lang="en-US" dirty="0">
                <a:solidFill>
                  <a:schemeClr val="tx1">
                    <a:alpha val="80000"/>
                  </a:schemeClr>
                </a:solidFill>
                <a:latin typeface="Arial Black" panose="020B0A04020102020204" pitchFamily="34" charset="0"/>
              </a:rPr>
              <a:t>https://dodvoled.experience.crmforce.mil/CRMTool/s/login/?ec=302&amp;startURL=%2FCRMTool%2Fs%2F</a:t>
            </a:r>
            <a:endParaRPr lang="en-US" dirty="0">
              <a:latin typeface="Arial Black" panose="020B0A04020102020204" pitchFamily="34" charset="0"/>
            </a:endParaRPr>
          </a:p>
          <a:p>
            <a:r>
              <a:rPr lang="en-US" dirty="0">
                <a:latin typeface="Arial Black" panose="020B0A04020102020204" pitchFamily="34" charset="0"/>
              </a:rPr>
              <a:t>Self Assessment</a:t>
            </a:r>
          </a:p>
          <a:p>
            <a:r>
              <a:rPr lang="en-US" dirty="0">
                <a:latin typeface="Arial Black" panose="020B0A04020102020204" pitchFamily="34" charset="0"/>
              </a:rPr>
              <a:t>Evidence of compliance</a:t>
            </a:r>
          </a:p>
          <a:p>
            <a:r>
              <a:rPr lang="en-US" dirty="0">
                <a:latin typeface="Arial Black" panose="020B0A04020102020204" pitchFamily="34" charset="0"/>
              </a:rPr>
              <a:t>Website links</a:t>
            </a:r>
          </a:p>
          <a:p>
            <a:r>
              <a:rPr lang="en-US" dirty="0">
                <a:latin typeface="Arial Black" panose="020B0A04020102020204" pitchFamily="34" charset="0"/>
              </a:rPr>
              <a:t>Documents</a:t>
            </a:r>
          </a:p>
          <a:p>
            <a:r>
              <a:rPr lang="en-US" dirty="0">
                <a:latin typeface="Arial Black" panose="020B0A04020102020204" pitchFamily="34" charset="0"/>
              </a:rPr>
              <a:t>Keep access to compliance website active</a:t>
            </a:r>
          </a:p>
        </p:txBody>
      </p:sp>
    </p:spTree>
    <p:extLst>
      <p:ext uri="{BB962C8B-B14F-4D97-AF65-F5344CB8AC3E}">
        <p14:creationId xmlns:p14="http://schemas.microsoft.com/office/powerpoint/2010/main" val="28404105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7DBFE3-5BB1-481A-A76D-534E59AA2F4C}"/>
              </a:ext>
            </a:extLst>
          </p:cNvPr>
          <p:cNvSpPr>
            <a:spLocks noGrp="1"/>
          </p:cNvSpPr>
          <p:nvPr>
            <p:ph type="title"/>
          </p:nvPr>
        </p:nvSpPr>
        <p:spPr/>
        <p:txBody>
          <a:bodyPr/>
          <a:lstStyle/>
          <a:p>
            <a:pPr algn="ctr"/>
            <a:r>
              <a:rPr lang="en-US" dirty="0"/>
              <a:t>Feedback to Self Assessment</a:t>
            </a:r>
          </a:p>
        </p:txBody>
      </p:sp>
      <p:sp>
        <p:nvSpPr>
          <p:cNvPr id="3" name="Content Placeholder 2">
            <a:extLst>
              <a:ext uri="{FF2B5EF4-FFF2-40B4-BE49-F238E27FC236}">
                <a16:creationId xmlns:a16="http://schemas.microsoft.com/office/drawing/2014/main" id="{C57DD86D-40F8-4A76-9DEF-67AA192D3172}"/>
              </a:ext>
            </a:extLst>
          </p:cNvPr>
          <p:cNvSpPr>
            <a:spLocks noGrp="1"/>
          </p:cNvSpPr>
          <p:nvPr>
            <p:ph idx="1"/>
          </p:nvPr>
        </p:nvSpPr>
        <p:spPr/>
        <p:txBody>
          <a:bodyPr/>
          <a:lstStyle/>
          <a:p>
            <a:r>
              <a:rPr lang="en-US" dirty="0">
                <a:latin typeface="Arial Black" panose="020B0A04020102020204" pitchFamily="34" charset="0"/>
              </a:rPr>
              <a:t>Contact DOD and ask questions- email or phone</a:t>
            </a:r>
          </a:p>
          <a:p>
            <a:r>
              <a:rPr lang="en-US" dirty="0">
                <a:latin typeface="Arial Black" panose="020B0A04020102020204" pitchFamily="34" charset="0"/>
              </a:rPr>
              <a:t>We had findings that were incorrect</a:t>
            </a:r>
          </a:p>
          <a:p>
            <a:r>
              <a:rPr lang="en-US" dirty="0">
                <a:latin typeface="Arial Black" panose="020B0A04020102020204" pitchFamily="34" charset="0"/>
              </a:rPr>
              <a:t>Collaboration from other departments</a:t>
            </a:r>
          </a:p>
          <a:p>
            <a:r>
              <a:rPr lang="en-US" dirty="0">
                <a:latin typeface="Arial Black" panose="020B0A04020102020204" pitchFamily="34" charset="0"/>
              </a:rPr>
              <a:t>Job descriptions</a:t>
            </a:r>
          </a:p>
          <a:p>
            <a:r>
              <a:rPr lang="en-US" dirty="0">
                <a:latin typeface="Arial Black" panose="020B0A04020102020204" pitchFamily="34" charset="0"/>
              </a:rPr>
              <a:t>Website updates</a:t>
            </a:r>
          </a:p>
          <a:p>
            <a:endParaRPr lang="en-US" dirty="0"/>
          </a:p>
        </p:txBody>
      </p:sp>
    </p:spTree>
    <p:extLst>
      <p:ext uri="{BB962C8B-B14F-4D97-AF65-F5344CB8AC3E}">
        <p14:creationId xmlns:p14="http://schemas.microsoft.com/office/powerpoint/2010/main" val="4047044583"/>
      </p:ext>
    </p:extLst>
  </p:cSld>
  <p:clrMapOvr>
    <a:masterClrMapping/>
  </p:clrMapOvr>
  <p:transition spd="slow">
    <p:randomBar dir="ver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E01A25-1892-4B40-8170-C980F704BA13}"/>
              </a:ext>
            </a:extLst>
          </p:cNvPr>
          <p:cNvSpPr>
            <a:spLocks noGrp="1"/>
          </p:cNvSpPr>
          <p:nvPr>
            <p:ph type="title"/>
          </p:nvPr>
        </p:nvSpPr>
        <p:spPr>
          <a:xfrm>
            <a:off x="-1409329" y="135385"/>
            <a:ext cx="10396882" cy="1151965"/>
          </a:xfrm>
        </p:spPr>
        <p:txBody>
          <a:bodyPr/>
          <a:lstStyle/>
          <a:p>
            <a:pPr algn="ctr"/>
            <a:r>
              <a:rPr lang="en-US" dirty="0"/>
              <a:t>Corrective Action Plan</a:t>
            </a:r>
          </a:p>
        </p:txBody>
      </p:sp>
      <p:sp>
        <p:nvSpPr>
          <p:cNvPr id="3" name="Content Placeholder 2">
            <a:extLst>
              <a:ext uri="{FF2B5EF4-FFF2-40B4-BE49-F238E27FC236}">
                <a16:creationId xmlns:a16="http://schemas.microsoft.com/office/drawing/2014/main" id="{0579D9EE-4618-43DB-8215-BCB3A16484F9}"/>
              </a:ext>
            </a:extLst>
          </p:cNvPr>
          <p:cNvSpPr>
            <a:spLocks noGrp="1"/>
          </p:cNvSpPr>
          <p:nvPr>
            <p:ph idx="1"/>
          </p:nvPr>
        </p:nvSpPr>
        <p:spPr/>
        <p:txBody>
          <a:bodyPr>
            <a:normAutofit fontScale="85000" lnSpcReduction="10000"/>
          </a:bodyPr>
          <a:lstStyle/>
          <a:p>
            <a:r>
              <a:rPr lang="en-US" dirty="0">
                <a:latin typeface="Arial Black" panose="020B0A04020102020204" pitchFamily="34" charset="0"/>
              </a:rPr>
              <a:t>Detailed plan to correct findings</a:t>
            </a:r>
          </a:p>
          <a:p>
            <a:r>
              <a:rPr lang="en-US" dirty="0">
                <a:latin typeface="Arial Black" panose="020B0A04020102020204" pitchFamily="34" charset="0"/>
              </a:rPr>
              <a:t>If information has already been sent, respond with no action will be taken since we are in compliance based on either response from DOD or based on review of information sent in original self assessment</a:t>
            </a:r>
          </a:p>
          <a:p>
            <a:r>
              <a:rPr lang="en-US" dirty="0">
                <a:latin typeface="Arial Black" panose="020B0A04020102020204" pitchFamily="34" charset="0"/>
              </a:rPr>
              <a:t>4-5 months to correct findings</a:t>
            </a:r>
          </a:p>
          <a:p>
            <a:r>
              <a:rPr lang="en-US" dirty="0">
                <a:latin typeface="Arial Black" panose="020B0A04020102020204" pitchFamily="34" charset="0"/>
              </a:rPr>
              <a:t>Time to collaborate with other departments to make necessary updated</a:t>
            </a:r>
          </a:p>
          <a:p>
            <a:r>
              <a:rPr lang="en-US" dirty="0">
                <a:latin typeface="Arial Black" panose="020B0A04020102020204" pitchFamily="34" charset="0"/>
              </a:rPr>
              <a:t>Policies that need to be updated will take time, so plan accordingly</a:t>
            </a:r>
          </a:p>
          <a:p>
            <a:endParaRPr lang="en-US" dirty="0"/>
          </a:p>
        </p:txBody>
      </p:sp>
      <p:pic>
        <p:nvPicPr>
          <p:cNvPr id="5" name="Picture 4">
            <a:extLst>
              <a:ext uri="{FF2B5EF4-FFF2-40B4-BE49-F238E27FC236}">
                <a16:creationId xmlns:a16="http://schemas.microsoft.com/office/drawing/2014/main" id="{CD116EF8-372F-497D-8506-0AD57804DF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67752" y="135385"/>
            <a:ext cx="3449437" cy="2591500"/>
          </a:xfrm>
          <a:prstGeom prst="rect">
            <a:avLst/>
          </a:prstGeom>
        </p:spPr>
      </p:pic>
    </p:spTree>
    <p:extLst>
      <p:ext uri="{BB962C8B-B14F-4D97-AF65-F5344CB8AC3E}">
        <p14:creationId xmlns:p14="http://schemas.microsoft.com/office/powerpoint/2010/main" val="37577303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0"/>
                            </p:stCondLst>
                            <p:childTnLst>
                              <p:par>
                                <p:cTn id="8" presetID="32" presetClass="emph" presetSubtype="0" fill="hold" nodeType="afterEffect">
                                  <p:stCondLst>
                                    <p:cond delay="0"/>
                                  </p:stCondLst>
                                  <p:childTnLst>
                                    <p:animRot by="120000">
                                      <p:cBhvr>
                                        <p:cTn id="9" dur="100" fill="hold">
                                          <p:stCondLst>
                                            <p:cond delay="0"/>
                                          </p:stCondLst>
                                        </p:cTn>
                                        <p:tgtEl>
                                          <p:spTgt spid="5"/>
                                        </p:tgtEl>
                                        <p:attrNameLst>
                                          <p:attrName>r</p:attrName>
                                        </p:attrNameLst>
                                      </p:cBhvr>
                                    </p:animRot>
                                    <p:animRot by="-240000">
                                      <p:cBhvr>
                                        <p:cTn id="10" dur="200" fill="hold">
                                          <p:stCondLst>
                                            <p:cond delay="200"/>
                                          </p:stCondLst>
                                        </p:cTn>
                                        <p:tgtEl>
                                          <p:spTgt spid="5"/>
                                        </p:tgtEl>
                                        <p:attrNameLst>
                                          <p:attrName>r</p:attrName>
                                        </p:attrNameLst>
                                      </p:cBhvr>
                                    </p:animRot>
                                    <p:animRot by="240000">
                                      <p:cBhvr>
                                        <p:cTn id="11" dur="200" fill="hold">
                                          <p:stCondLst>
                                            <p:cond delay="400"/>
                                          </p:stCondLst>
                                        </p:cTn>
                                        <p:tgtEl>
                                          <p:spTgt spid="5"/>
                                        </p:tgtEl>
                                        <p:attrNameLst>
                                          <p:attrName>r</p:attrName>
                                        </p:attrNameLst>
                                      </p:cBhvr>
                                    </p:animRot>
                                    <p:animRot by="-240000">
                                      <p:cBhvr>
                                        <p:cTn id="12" dur="200" fill="hold">
                                          <p:stCondLst>
                                            <p:cond delay="600"/>
                                          </p:stCondLst>
                                        </p:cTn>
                                        <p:tgtEl>
                                          <p:spTgt spid="5"/>
                                        </p:tgtEl>
                                        <p:attrNameLst>
                                          <p:attrName>r</p:attrName>
                                        </p:attrNameLst>
                                      </p:cBhvr>
                                    </p:animRot>
                                    <p:animRot by="120000">
                                      <p:cBhvr>
                                        <p:cTn id="13" dur="200" fill="hold">
                                          <p:stCondLst>
                                            <p:cond delay="80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38ADD-45B8-4C5F-8B77-2B343F805810}"/>
              </a:ext>
            </a:extLst>
          </p:cNvPr>
          <p:cNvSpPr>
            <a:spLocks noGrp="1"/>
          </p:cNvSpPr>
          <p:nvPr>
            <p:ph type="title"/>
          </p:nvPr>
        </p:nvSpPr>
        <p:spPr/>
        <p:txBody>
          <a:bodyPr/>
          <a:lstStyle/>
          <a:p>
            <a:pPr algn="ctr"/>
            <a:r>
              <a:rPr lang="en-US" dirty="0"/>
              <a:t>Evidence of Remediation</a:t>
            </a:r>
          </a:p>
        </p:txBody>
      </p:sp>
      <p:sp>
        <p:nvSpPr>
          <p:cNvPr id="3" name="Content Placeholder 2">
            <a:extLst>
              <a:ext uri="{FF2B5EF4-FFF2-40B4-BE49-F238E27FC236}">
                <a16:creationId xmlns:a16="http://schemas.microsoft.com/office/drawing/2014/main" id="{870010B4-9DA3-49B5-BF85-5AF0563EE0FA}"/>
              </a:ext>
            </a:extLst>
          </p:cNvPr>
          <p:cNvSpPr>
            <a:spLocks noGrp="1"/>
          </p:cNvSpPr>
          <p:nvPr>
            <p:ph idx="1"/>
          </p:nvPr>
        </p:nvSpPr>
        <p:spPr>
          <a:xfrm>
            <a:off x="685800" y="2080470"/>
            <a:ext cx="10396883" cy="2382473"/>
          </a:xfrm>
        </p:spPr>
        <p:txBody>
          <a:bodyPr/>
          <a:lstStyle/>
          <a:p>
            <a:r>
              <a:rPr lang="en-US" dirty="0">
                <a:latin typeface="Arial Black" panose="020B0A04020102020204" pitchFamily="34" charset="0"/>
              </a:rPr>
              <a:t>Upload evidence of the corrected information</a:t>
            </a:r>
          </a:p>
          <a:p>
            <a:r>
              <a:rPr lang="en-US" dirty="0">
                <a:latin typeface="Arial Black" panose="020B0A04020102020204" pitchFamily="34" charset="0"/>
              </a:rPr>
              <a:t>Automatic email that your evidence has been uploaded</a:t>
            </a:r>
          </a:p>
          <a:p>
            <a:r>
              <a:rPr lang="en-US" dirty="0">
                <a:latin typeface="Arial Black" panose="020B0A04020102020204" pitchFamily="34" charset="0"/>
              </a:rPr>
              <a:t>Confirm your dashboard reflects your evidence has been sent</a:t>
            </a:r>
          </a:p>
          <a:p>
            <a:endParaRPr lang="en-US" dirty="0"/>
          </a:p>
        </p:txBody>
      </p:sp>
      <p:pic>
        <p:nvPicPr>
          <p:cNvPr id="4" name="Picture 3">
            <a:extLst>
              <a:ext uri="{FF2B5EF4-FFF2-40B4-BE49-F238E27FC236}">
                <a16:creationId xmlns:a16="http://schemas.microsoft.com/office/drawing/2014/main" id="{B6D575AD-79A0-4880-BF06-C53E9F0623DD}"/>
              </a:ext>
            </a:extLst>
          </p:cNvPr>
          <p:cNvPicPr>
            <a:picLocks noChangeAspect="1"/>
          </p:cNvPicPr>
          <p:nvPr/>
        </p:nvPicPr>
        <p:blipFill>
          <a:blip r:embed="rId2"/>
          <a:stretch>
            <a:fillRect/>
          </a:stretch>
        </p:blipFill>
        <p:spPr>
          <a:xfrm>
            <a:off x="2443206" y="3893718"/>
            <a:ext cx="6059949" cy="1396105"/>
          </a:xfrm>
          <a:prstGeom prst="rect">
            <a:avLst/>
          </a:prstGeom>
        </p:spPr>
      </p:pic>
    </p:spTree>
    <p:extLst>
      <p:ext uri="{BB962C8B-B14F-4D97-AF65-F5344CB8AC3E}">
        <p14:creationId xmlns:p14="http://schemas.microsoft.com/office/powerpoint/2010/main" val="9904426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FF2D23-306A-47E5-84D3-701DEF841F6A}"/>
              </a:ext>
            </a:extLst>
          </p:cNvPr>
          <p:cNvSpPr>
            <a:spLocks noGrp="1"/>
          </p:cNvSpPr>
          <p:nvPr>
            <p:ph type="title"/>
          </p:nvPr>
        </p:nvSpPr>
        <p:spPr/>
        <p:txBody>
          <a:bodyPr/>
          <a:lstStyle/>
          <a:p>
            <a:pPr algn="ctr"/>
            <a:r>
              <a:rPr lang="en-US" dirty="0"/>
              <a:t> Introduction</a:t>
            </a:r>
          </a:p>
        </p:txBody>
      </p:sp>
      <p:sp>
        <p:nvSpPr>
          <p:cNvPr id="3" name="Content Placeholder 2">
            <a:extLst>
              <a:ext uri="{FF2B5EF4-FFF2-40B4-BE49-F238E27FC236}">
                <a16:creationId xmlns:a16="http://schemas.microsoft.com/office/drawing/2014/main" id="{E3036AB8-C417-40FF-87AC-79EBE5EA140C}"/>
              </a:ext>
            </a:extLst>
          </p:cNvPr>
          <p:cNvSpPr>
            <a:spLocks noGrp="1"/>
          </p:cNvSpPr>
          <p:nvPr>
            <p:ph idx="1"/>
          </p:nvPr>
        </p:nvSpPr>
        <p:spPr/>
        <p:txBody>
          <a:bodyPr/>
          <a:lstStyle/>
          <a:p>
            <a:r>
              <a:rPr lang="en-US" dirty="0">
                <a:latin typeface="Arial Black" panose="020B0A04020102020204" pitchFamily="34" charset="0"/>
              </a:rPr>
              <a:t>Risk-Based Survey</a:t>
            </a:r>
          </a:p>
          <a:p>
            <a:r>
              <a:rPr lang="en-US" dirty="0">
                <a:latin typeface="Arial Black" panose="020B0A04020102020204" pitchFamily="34" charset="0"/>
              </a:rPr>
              <a:t>DOD MOU compliance</a:t>
            </a:r>
          </a:p>
          <a:p>
            <a:r>
              <a:rPr lang="en-US" dirty="0">
                <a:latin typeface="Arial Black" panose="020B0A04020102020204" pitchFamily="34" charset="0"/>
              </a:rPr>
              <a:t>Feedback</a:t>
            </a:r>
          </a:p>
          <a:p>
            <a:r>
              <a:rPr lang="en-US" dirty="0">
                <a:latin typeface="Arial Black" panose="020B0A04020102020204" pitchFamily="34" charset="0"/>
              </a:rPr>
              <a:t>Questions</a:t>
            </a:r>
          </a:p>
        </p:txBody>
      </p:sp>
    </p:spTree>
    <p:extLst>
      <p:ext uri="{BB962C8B-B14F-4D97-AF65-F5344CB8AC3E}">
        <p14:creationId xmlns:p14="http://schemas.microsoft.com/office/powerpoint/2010/main" val="378031771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1000"/>
                                        <p:tgtEl>
                                          <p:spTgt spid="3">
                                            <p:txEl>
                                              <p:pRg st="3" end="3"/>
                                            </p:txEl>
                                          </p:spTgt>
                                        </p:tgtEl>
                                      </p:cBhvr>
                                    </p:animEffect>
                                    <p:anim calcmode="lin" valueType="num">
                                      <p:cBhvr>
                                        <p:cTn id="2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44CD29-85BA-4B83-90F8-25A7DF34DD9C}"/>
              </a:ext>
            </a:extLst>
          </p:cNvPr>
          <p:cNvSpPr>
            <a:spLocks noGrp="1"/>
          </p:cNvSpPr>
          <p:nvPr>
            <p:ph type="title"/>
          </p:nvPr>
        </p:nvSpPr>
        <p:spPr>
          <a:xfrm>
            <a:off x="2301537" y="694677"/>
            <a:ext cx="10396882" cy="1151965"/>
          </a:xfrm>
        </p:spPr>
        <p:txBody>
          <a:bodyPr/>
          <a:lstStyle/>
          <a:p>
            <a:pPr algn="ctr"/>
            <a:r>
              <a:rPr lang="en-US" dirty="0"/>
              <a:t>Questions</a:t>
            </a:r>
          </a:p>
        </p:txBody>
      </p:sp>
      <p:sp>
        <p:nvSpPr>
          <p:cNvPr id="3" name="Content Placeholder 2">
            <a:extLst>
              <a:ext uri="{FF2B5EF4-FFF2-40B4-BE49-F238E27FC236}">
                <a16:creationId xmlns:a16="http://schemas.microsoft.com/office/drawing/2014/main" id="{75F6735B-EB21-48EC-AB46-03803BB33BAE}"/>
              </a:ext>
            </a:extLst>
          </p:cNvPr>
          <p:cNvSpPr>
            <a:spLocks noGrp="1"/>
          </p:cNvSpPr>
          <p:nvPr>
            <p:ph idx="1"/>
          </p:nvPr>
        </p:nvSpPr>
        <p:spPr/>
        <p:txBody>
          <a:bodyPr>
            <a:normAutofit fontScale="85000" lnSpcReduction="20000"/>
          </a:bodyPr>
          <a:lstStyle/>
          <a:p>
            <a:endParaRPr lang="en-US" dirty="0"/>
          </a:p>
          <a:p>
            <a:endParaRPr lang="en-US" dirty="0"/>
          </a:p>
          <a:p>
            <a:endParaRPr lang="en-US" dirty="0"/>
          </a:p>
          <a:p>
            <a:endParaRPr lang="en-US" dirty="0"/>
          </a:p>
          <a:p>
            <a:endParaRPr lang="en-US" dirty="0"/>
          </a:p>
          <a:p>
            <a:endParaRPr lang="en-US" dirty="0"/>
          </a:p>
          <a:p>
            <a:endParaRPr lang="en-US" dirty="0"/>
          </a:p>
          <a:p>
            <a:r>
              <a:rPr lang="en-US" sz="1500" dirty="0">
                <a:latin typeface="Arial Black" panose="020B0A04020102020204" pitchFamily="34" charset="0"/>
              </a:rPr>
              <a:t>https://encrypted-tbn0.gstatic.com/images?q=tbn:ANd9GcS0nw1VtpCC4aeO2sFFl0jhCcNDt2PqlbYaWw&amp;usqp=CAU</a:t>
            </a:r>
          </a:p>
        </p:txBody>
      </p:sp>
      <p:pic>
        <p:nvPicPr>
          <p:cNvPr id="8" name="Picture 7">
            <a:extLst>
              <a:ext uri="{FF2B5EF4-FFF2-40B4-BE49-F238E27FC236}">
                <a16:creationId xmlns:a16="http://schemas.microsoft.com/office/drawing/2014/main" id="{E92C6286-071A-46B3-937D-87B05C7639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9317" y="146004"/>
            <a:ext cx="4714434" cy="4714434"/>
          </a:xfrm>
          <a:prstGeom prst="rect">
            <a:avLst/>
          </a:prstGeom>
        </p:spPr>
      </p:pic>
    </p:spTree>
    <p:extLst>
      <p:ext uri="{BB962C8B-B14F-4D97-AF65-F5344CB8AC3E}">
        <p14:creationId xmlns:p14="http://schemas.microsoft.com/office/powerpoint/2010/main" val="105107702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anim calcmode="lin" valueType="num">
                                      <p:cBhvr>
                                        <p:cTn id="8" dur="2000" fill="hold"/>
                                        <p:tgtEl>
                                          <p:spTgt spid="8"/>
                                        </p:tgtEl>
                                        <p:attrNameLst>
                                          <p:attrName>ppt_w</p:attrName>
                                        </p:attrNameLst>
                                      </p:cBhvr>
                                      <p:tavLst>
                                        <p:tav tm="0" fmla="#ppt_w*sin(2.5*pi*$)">
                                          <p:val>
                                            <p:fltVal val="0"/>
                                          </p:val>
                                        </p:tav>
                                        <p:tav tm="100000">
                                          <p:val>
                                            <p:fltVal val="1"/>
                                          </p:val>
                                        </p:tav>
                                      </p:tavLst>
                                    </p:anim>
                                    <p:anim calcmode="lin" valueType="num">
                                      <p:cBhvr>
                                        <p:cTn id="9" dur="2000" fill="hold"/>
                                        <p:tgtEl>
                                          <p:spTgt spid="8"/>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32" presetClass="emph" presetSubtype="0" fill="hold" nodeType="afterEffect">
                                  <p:stCondLst>
                                    <p:cond delay="0"/>
                                  </p:stCondLst>
                                  <p:childTnLst>
                                    <p:animRot by="120000">
                                      <p:cBhvr>
                                        <p:cTn id="12" dur="100" fill="hold">
                                          <p:stCondLst>
                                            <p:cond delay="0"/>
                                          </p:stCondLst>
                                        </p:cTn>
                                        <p:tgtEl>
                                          <p:spTgt spid="8"/>
                                        </p:tgtEl>
                                        <p:attrNameLst>
                                          <p:attrName>r</p:attrName>
                                        </p:attrNameLst>
                                      </p:cBhvr>
                                    </p:animRot>
                                    <p:animRot by="-240000">
                                      <p:cBhvr>
                                        <p:cTn id="13" dur="200" fill="hold">
                                          <p:stCondLst>
                                            <p:cond delay="200"/>
                                          </p:stCondLst>
                                        </p:cTn>
                                        <p:tgtEl>
                                          <p:spTgt spid="8"/>
                                        </p:tgtEl>
                                        <p:attrNameLst>
                                          <p:attrName>r</p:attrName>
                                        </p:attrNameLst>
                                      </p:cBhvr>
                                    </p:animRot>
                                    <p:animRot by="240000">
                                      <p:cBhvr>
                                        <p:cTn id="14" dur="200" fill="hold">
                                          <p:stCondLst>
                                            <p:cond delay="400"/>
                                          </p:stCondLst>
                                        </p:cTn>
                                        <p:tgtEl>
                                          <p:spTgt spid="8"/>
                                        </p:tgtEl>
                                        <p:attrNameLst>
                                          <p:attrName>r</p:attrName>
                                        </p:attrNameLst>
                                      </p:cBhvr>
                                    </p:animRot>
                                    <p:animRot by="-240000">
                                      <p:cBhvr>
                                        <p:cTn id="15" dur="200" fill="hold">
                                          <p:stCondLst>
                                            <p:cond delay="600"/>
                                          </p:stCondLst>
                                        </p:cTn>
                                        <p:tgtEl>
                                          <p:spTgt spid="8"/>
                                        </p:tgtEl>
                                        <p:attrNameLst>
                                          <p:attrName>r</p:attrName>
                                        </p:attrNameLst>
                                      </p:cBhvr>
                                    </p:animRot>
                                    <p:animRot by="120000">
                                      <p:cBhvr>
                                        <p:cTn id="16" dur="200" fill="hold">
                                          <p:stCondLst>
                                            <p:cond delay="80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47F1D-6A3F-4C7F-BCB2-8826C80FAA3F}"/>
              </a:ext>
            </a:extLst>
          </p:cNvPr>
          <p:cNvSpPr>
            <a:spLocks noGrp="1"/>
          </p:cNvSpPr>
          <p:nvPr>
            <p:ph type="title"/>
          </p:nvPr>
        </p:nvSpPr>
        <p:spPr/>
        <p:txBody>
          <a:bodyPr/>
          <a:lstStyle/>
          <a:p>
            <a:pPr algn="ctr"/>
            <a:r>
              <a:rPr lang="en-US" dirty="0"/>
              <a:t>My initial thoughts</a:t>
            </a:r>
          </a:p>
        </p:txBody>
      </p:sp>
      <p:pic>
        <p:nvPicPr>
          <p:cNvPr id="4" name="Content Placeholder 3">
            <a:extLst>
              <a:ext uri="{FF2B5EF4-FFF2-40B4-BE49-F238E27FC236}">
                <a16:creationId xmlns:a16="http://schemas.microsoft.com/office/drawing/2014/main" id="{CD2A52D1-EFDF-4531-B4AD-43E0A7E5E212}"/>
              </a:ext>
            </a:extLst>
          </p:cNvPr>
          <p:cNvPicPr>
            <a:picLocks noGrp="1" noChangeAspect="1"/>
          </p:cNvPicPr>
          <p:nvPr>
            <p:ph idx="1"/>
          </p:nvPr>
        </p:nvPicPr>
        <p:blipFill>
          <a:blip r:embed="rId2"/>
          <a:stretch>
            <a:fillRect/>
          </a:stretch>
        </p:blipFill>
        <p:spPr>
          <a:xfrm>
            <a:off x="2438400" y="1857829"/>
            <a:ext cx="7080250" cy="4412342"/>
          </a:xfrm>
          <a:prstGeom prst="rect">
            <a:avLst/>
          </a:prstGeom>
        </p:spPr>
      </p:pic>
    </p:spTree>
    <p:extLst>
      <p:ext uri="{BB962C8B-B14F-4D97-AF65-F5344CB8AC3E}">
        <p14:creationId xmlns:p14="http://schemas.microsoft.com/office/powerpoint/2010/main" val="16773054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122D6-3DAF-4D26-A0FB-168783C574F0}"/>
              </a:ext>
            </a:extLst>
          </p:cNvPr>
          <p:cNvSpPr>
            <a:spLocks noGrp="1"/>
          </p:cNvSpPr>
          <p:nvPr>
            <p:ph type="title"/>
          </p:nvPr>
        </p:nvSpPr>
        <p:spPr>
          <a:xfrm>
            <a:off x="685801" y="685800"/>
            <a:ext cx="8282030" cy="1151965"/>
          </a:xfrm>
        </p:spPr>
        <p:txBody>
          <a:bodyPr/>
          <a:lstStyle/>
          <a:p>
            <a:pPr algn="ctr"/>
            <a:r>
              <a:rPr lang="en-US" dirty="0"/>
              <a:t>SCO Handbook Legislation</a:t>
            </a:r>
          </a:p>
        </p:txBody>
      </p:sp>
      <p:sp>
        <p:nvSpPr>
          <p:cNvPr id="3" name="Content Placeholder 2">
            <a:extLst>
              <a:ext uri="{FF2B5EF4-FFF2-40B4-BE49-F238E27FC236}">
                <a16:creationId xmlns:a16="http://schemas.microsoft.com/office/drawing/2014/main" id="{BBA3810A-E2D0-4EE1-80AB-01A3358529ED}"/>
              </a:ext>
            </a:extLst>
          </p:cNvPr>
          <p:cNvSpPr>
            <a:spLocks noGrp="1"/>
          </p:cNvSpPr>
          <p:nvPr>
            <p:ph idx="1"/>
          </p:nvPr>
        </p:nvSpPr>
        <p:spPr/>
        <p:txBody>
          <a:bodyPr>
            <a:normAutofit fontScale="55000" lnSpcReduction="20000"/>
          </a:bodyPr>
          <a:lstStyle/>
          <a:p>
            <a:pPr marL="0" indent="0">
              <a:buNone/>
            </a:pPr>
            <a:endParaRPr lang="en-US" dirty="0"/>
          </a:p>
          <a:p>
            <a:r>
              <a:rPr lang="en-US" sz="2300" dirty="0">
                <a:latin typeface="Arial Black" panose="020B0A04020102020204" pitchFamily="34" charset="0"/>
              </a:rPr>
              <a:t>State Approving Agency (SAA) allowed to conduct compliance and risk-based surveys (PL 115-048, Harry W. </a:t>
            </a:r>
            <a:r>
              <a:rPr lang="en-US" sz="2300" dirty="0" err="1">
                <a:latin typeface="Arial Black" panose="020B0A04020102020204" pitchFamily="34" charset="0"/>
              </a:rPr>
              <a:t>Colmery</a:t>
            </a:r>
            <a:r>
              <a:rPr lang="en-US" sz="2300" dirty="0">
                <a:latin typeface="Arial Black" panose="020B0A04020102020204" pitchFamily="34" charset="0"/>
              </a:rPr>
              <a:t> Veterans Educational Assistance Act of 2017, Section 310).</a:t>
            </a:r>
          </a:p>
          <a:p>
            <a:r>
              <a:rPr lang="en-US" sz="2300" dirty="0">
                <a:latin typeface="Arial Black" panose="020B0A04020102020204" pitchFamily="34" charset="0"/>
              </a:rPr>
              <a:t>Department of VA with SAA to develop a comprehensive program to conduct risk-based surveys and establish a searchable database (The Johnny Isakson and David P. Roe Act of 2020 (Public Law 116-315) Section 1013).</a:t>
            </a:r>
          </a:p>
          <a:p>
            <a:r>
              <a:rPr lang="en-US" sz="2300" dirty="0">
                <a:latin typeface="Arial Black" panose="020B0A04020102020204" pitchFamily="34" charset="0"/>
              </a:rPr>
              <a:t>All records and accounts of schools pertaining to Veterans and eligible persons, as well as the records of other students that are necessary to determine compliance with the law, must be available for examination (38 U.S.C.  3690(c) and 38 CFR 21.4209).</a:t>
            </a:r>
          </a:p>
          <a:p>
            <a:endParaRPr lang="en-US" sz="1600" dirty="0">
              <a:latin typeface="Arial Black" panose="020B0A04020102020204" pitchFamily="34" charset="0"/>
            </a:endParaRPr>
          </a:p>
          <a:p>
            <a:r>
              <a:rPr lang="en-US" sz="1300" dirty="0">
                <a:latin typeface="Arial Black" panose="020B0A04020102020204" pitchFamily="34" charset="0"/>
              </a:rPr>
              <a:t>https://www.knowva.ebenefits.va.gov/system/templates/selfservice/va_ssnew/help/customer/locale/en-US/portal/554400000001018/content/554400000149088/School-Certifying-Official-Handbook-On-line</a:t>
            </a:r>
          </a:p>
          <a:p>
            <a:endParaRPr lang="en-US" dirty="0"/>
          </a:p>
        </p:txBody>
      </p:sp>
      <p:pic>
        <p:nvPicPr>
          <p:cNvPr id="4" name="Picture 3">
            <a:extLst>
              <a:ext uri="{FF2B5EF4-FFF2-40B4-BE49-F238E27FC236}">
                <a16:creationId xmlns:a16="http://schemas.microsoft.com/office/drawing/2014/main" id="{93E9C472-2C9E-4721-89E8-1BE3EB439081}"/>
              </a:ext>
            </a:extLst>
          </p:cNvPr>
          <p:cNvPicPr>
            <a:picLocks noChangeAspect="1"/>
          </p:cNvPicPr>
          <p:nvPr/>
        </p:nvPicPr>
        <p:blipFill>
          <a:blip r:embed="rId2"/>
          <a:stretch>
            <a:fillRect/>
          </a:stretch>
        </p:blipFill>
        <p:spPr>
          <a:xfrm>
            <a:off x="9089876" y="0"/>
            <a:ext cx="2536156" cy="2523963"/>
          </a:xfrm>
          <a:prstGeom prst="rect">
            <a:avLst/>
          </a:prstGeom>
        </p:spPr>
      </p:pic>
    </p:spTree>
    <p:extLst>
      <p:ext uri="{BB962C8B-B14F-4D97-AF65-F5344CB8AC3E}">
        <p14:creationId xmlns:p14="http://schemas.microsoft.com/office/powerpoint/2010/main" val="32129786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74B885-20C0-47FB-A6AA-C67389F98FB0}"/>
              </a:ext>
            </a:extLst>
          </p:cNvPr>
          <p:cNvSpPr>
            <a:spLocks noGrp="1"/>
          </p:cNvSpPr>
          <p:nvPr>
            <p:ph type="title"/>
          </p:nvPr>
        </p:nvSpPr>
        <p:spPr/>
        <p:txBody>
          <a:bodyPr/>
          <a:lstStyle/>
          <a:p>
            <a:pPr algn="ctr"/>
            <a:r>
              <a:rPr lang="en-US" dirty="0"/>
              <a:t>Risk Based Survey Objectives</a:t>
            </a:r>
          </a:p>
        </p:txBody>
      </p:sp>
      <p:sp>
        <p:nvSpPr>
          <p:cNvPr id="3" name="Content Placeholder 2">
            <a:extLst>
              <a:ext uri="{FF2B5EF4-FFF2-40B4-BE49-F238E27FC236}">
                <a16:creationId xmlns:a16="http://schemas.microsoft.com/office/drawing/2014/main" id="{115DB8FA-2784-45A5-8A14-0621C8020862}"/>
              </a:ext>
            </a:extLst>
          </p:cNvPr>
          <p:cNvSpPr>
            <a:spLocks noGrp="1"/>
          </p:cNvSpPr>
          <p:nvPr>
            <p:ph idx="1"/>
          </p:nvPr>
        </p:nvSpPr>
        <p:spPr>
          <a:xfrm>
            <a:off x="685800" y="1837766"/>
            <a:ext cx="10396883" cy="3536820"/>
          </a:xfrm>
        </p:spPr>
        <p:txBody>
          <a:bodyPr>
            <a:normAutofit fontScale="47500" lnSpcReduction="20000"/>
          </a:bodyPr>
          <a:lstStyle/>
          <a:p>
            <a:pPr marL="0" indent="0">
              <a:buNone/>
            </a:pPr>
            <a:r>
              <a:rPr lang="en-US" sz="2600" dirty="0">
                <a:latin typeface="Arial Black" panose="020B0A04020102020204" pitchFamily="34" charset="0"/>
              </a:rPr>
              <a:t>1. Provide a mechanism for VA and SAAs to review and mitigate potential fraud, waste, and abuse by utilizing data and risk factors. </a:t>
            </a:r>
          </a:p>
          <a:p>
            <a:pPr marL="0" indent="0">
              <a:buNone/>
            </a:pPr>
            <a:r>
              <a:rPr lang="en-US" sz="2600" dirty="0">
                <a:latin typeface="Arial Black" panose="020B0A04020102020204" pitchFamily="34" charset="0"/>
              </a:rPr>
              <a:t>	The following are legislatively mandated risk factors.  </a:t>
            </a:r>
          </a:p>
          <a:p>
            <a:pPr lvl="2"/>
            <a:r>
              <a:rPr lang="en-US" dirty="0">
                <a:latin typeface="Arial Black" panose="020B0A04020102020204" pitchFamily="34" charset="0"/>
              </a:rPr>
              <a:t>a. Rapid student population increase</a:t>
            </a:r>
          </a:p>
          <a:p>
            <a:pPr lvl="2"/>
            <a:r>
              <a:rPr lang="en-US" dirty="0">
                <a:latin typeface="Arial Black" panose="020B0A04020102020204" pitchFamily="34" charset="0"/>
              </a:rPr>
              <a:t>b. Rapid tuition and fee payment increase</a:t>
            </a:r>
          </a:p>
          <a:p>
            <a:pPr lvl="2"/>
            <a:r>
              <a:rPr lang="en-US" dirty="0">
                <a:latin typeface="Arial Black" panose="020B0A04020102020204" pitchFamily="34" charset="0"/>
              </a:rPr>
              <a:t>c. Volume and severity of validated student complaints</a:t>
            </a:r>
          </a:p>
          <a:p>
            <a:pPr lvl="2"/>
            <a:r>
              <a:rPr lang="en-US" dirty="0">
                <a:latin typeface="Arial Black" panose="020B0A04020102020204" pitchFamily="34" charset="0"/>
              </a:rPr>
              <a:t>d. 85/15 rule violations</a:t>
            </a:r>
          </a:p>
          <a:p>
            <a:pPr lvl="2"/>
            <a:r>
              <a:rPr lang="en-US" dirty="0">
                <a:latin typeface="Arial Black" panose="020B0A04020102020204" pitchFamily="34" charset="0"/>
              </a:rPr>
              <a:t>e. Veteran completion rates</a:t>
            </a:r>
          </a:p>
          <a:p>
            <a:pPr lvl="2"/>
            <a:r>
              <a:rPr lang="en-US" dirty="0">
                <a:latin typeface="Arial Black" panose="020B0A04020102020204" pitchFamily="34" charset="0"/>
              </a:rPr>
              <a:t>f.  Financial stability</a:t>
            </a:r>
          </a:p>
          <a:p>
            <a:pPr lvl="2"/>
            <a:r>
              <a:rPr lang="en-US" dirty="0">
                <a:latin typeface="Arial Black" panose="020B0A04020102020204" pitchFamily="34" charset="0"/>
              </a:rPr>
              <a:t>g. Advertising and marketing</a:t>
            </a:r>
          </a:p>
          <a:p>
            <a:pPr lvl="2"/>
            <a:r>
              <a:rPr lang="en-US" dirty="0">
                <a:latin typeface="Arial Black" panose="020B0A04020102020204" pitchFamily="34" charset="0"/>
              </a:rPr>
              <a:t>h. Federal or State government actions in court </a:t>
            </a:r>
          </a:p>
          <a:p>
            <a:pPr marL="0" indent="0">
              <a:buNone/>
            </a:pPr>
            <a:r>
              <a:rPr lang="en-US" sz="2600" dirty="0">
                <a:latin typeface="Arial Black" panose="020B0A04020102020204" pitchFamily="34" charset="0"/>
              </a:rPr>
              <a:t>2. To verify the propriety of educational benefits paid to ETIs on behalf of eligible individuals under the provisions of the laws administered by VA.</a:t>
            </a:r>
          </a:p>
          <a:p>
            <a:pPr marL="0" indent="0">
              <a:buNone/>
            </a:pPr>
            <a:r>
              <a:rPr lang="en-US" sz="2600" dirty="0">
                <a:latin typeface="Arial Black" panose="020B0A04020102020204" pitchFamily="34" charset="0"/>
              </a:rPr>
              <a:t>3.Assure prompt action is taken if risk factors and associated practices are substantiated.</a:t>
            </a:r>
          </a:p>
        </p:txBody>
      </p:sp>
    </p:spTree>
    <p:extLst>
      <p:ext uri="{BB962C8B-B14F-4D97-AF65-F5344CB8AC3E}">
        <p14:creationId xmlns:p14="http://schemas.microsoft.com/office/powerpoint/2010/main" val="2582430391"/>
      </p:ext>
    </p:extLst>
  </p:cSld>
  <p:clrMapOvr>
    <a:masterClrMapping/>
  </p:clrMapOvr>
  <p:transition spd="slow">
    <p:randomBar dir="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D104E-A84C-4396-B691-5FDD5BCBDFDA}"/>
              </a:ext>
            </a:extLst>
          </p:cNvPr>
          <p:cNvSpPr>
            <a:spLocks noGrp="1"/>
          </p:cNvSpPr>
          <p:nvPr>
            <p:ph type="title"/>
          </p:nvPr>
        </p:nvSpPr>
        <p:spPr>
          <a:xfrm>
            <a:off x="1684091" y="408964"/>
            <a:ext cx="10396882" cy="1151965"/>
          </a:xfrm>
        </p:spPr>
        <p:txBody>
          <a:bodyPr/>
          <a:lstStyle/>
          <a:p>
            <a:pPr algn="ctr"/>
            <a:r>
              <a:rPr lang="en-US" dirty="0"/>
              <a:t>Notice of RBS</a:t>
            </a:r>
          </a:p>
        </p:txBody>
      </p:sp>
      <p:sp>
        <p:nvSpPr>
          <p:cNvPr id="3" name="Content Placeholder 2">
            <a:extLst>
              <a:ext uri="{FF2B5EF4-FFF2-40B4-BE49-F238E27FC236}">
                <a16:creationId xmlns:a16="http://schemas.microsoft.com/office/drawing/2014/main" id="{E1450F07-65E5-496C-86A4-F83E1505AA5A}"/>
              </a:ext>
            </a:extLst>
          </p:cNvPr>
          <p:cNvSpPr>
            <a:spLocks noGrp="1"/>
          </p:cNvSpPr>
          <p:nvPr>
            <p:ph idx="1"/>
          </p:nvPr>
        </p:nvSpPr>
        <p:spPr/>
        <p:txBody>
          <a:bodyPr>
            <a:normAutofit fontScale="70000" lnSpcReduction="20000"/>
          </a:bodyPr>
          <a:lstStyle/>
          <a:p>
            <a:endParaRPr lang="en-US" dirty="0"/>
          </a:p>
          <a:p>
            <a:endParaRPr lang="en-US" dirty="0"/>
          </a:p>
          <a:p>
            <a:r>
              <a:rPr lang="en-US" dirty="0">
                <a:latin typeface="Arial Black" panose="020B0A04020102020204" pitchFamily="34" charset="0"/>
              </a:rPr>
              <a:t>About 5 weeks before on site visit</a:t>
            </a:r>
          </a:p>
          <a:p>
            <a:r>
              <a:rPr lang="en-US" dirty="0">
                <a:latin typeface="Arial Black" panose="020B0A04020102020204" pitchFamily="34" charset="0"/>
              </a:rPr>
              <a:t>About 3 weeks to send requested documents</a:t>
            </a:r>
          </a:p>
          <a:p>
            <a:r>
              <a:rPr lang="en-US" dirty="0">
                <a:latin typeface="Arial Black" panose="020B0A04020102020204" pitchFamily="34" charset="0"/>
              </a:rPr>
              <a:t>Clarification of required documents</a:t>
            </a:r>
          </a:p>
          <a:p>
            <a:r>
              <a:rPr lang="en-US" dirty="0">
                <a:latin typeface="Arial Black" panose="020B0A04020102020204" pitchFamily="34" charset="0"/>
              </a:rPr>
              <a:t>List of students using benefits and one student not using VA educational benefits</a:t>
            </a:r>
          </a:p>
          <a:p>
            <a:r>
              <a:rPr lang="en-US" dirty="0">
                <a:latin typeface="Arial Black" panose="020B0A04020102020204" pitchFamily="34" charset="0"/>
              </a:rPr>
              <a:t>Document based review</a:t>
            </a:r>
          </a:p>
          <a:p>
            <a:r>
              <a:rPr lang="en-US" dirty="0">
                <a:latin typeface="Arial Black" panose="020B0A04020102020204" pitchFamily="34" charset="0"/>
              </a:rPr>
              <a:t>Collaboration with other departments</a:t>
            </a:r>
          </a:p>
          <a:p>
            <a:r>
              <a:rPr lang="en-US" dirty="0">
                <a:latin typeface="Arial Black" panose="020B0A04020102020204" pitchFamily="34" charset="0"/>
              </a:rPr>
              <a:t>Availability of other departments on day of visit</a:t>
            </a:r>
          </a:p>
          <a:p>
            <a:endParaRPr lang="en-US" dirty="0"/>
          </a:p>
          <a:p>
            <a:endParaRPr lang="en-US" dirty="0"/>
          </a:p>
        </p:txBody>
      </p:sp>
      <p:pic>
        <p:nvPicPr>
          <p:cNvPr id="5" name="Picture 4">
            <a:extLst>
              <a:ext uri="{FF2B5EF4-FFF2-40B4-BE49-F238E27FC236}">
                <a16:creationId xmlns:a16="http://schemas.microsoft.com/office/drawing/2014/main" id="{1C805E99-3672-47A9-9E83-D191E0F5B8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310194">
            <a:off x="2109969" y="180280"/>
            <a:ext cx="1946925" cy="1799057"/>
          </a:xfrm>
          <a:prstGeom prst="rect">
            <a:avLst/>
          </a:prstGeom>
        </p:spPr>
      </p:pic>
    </p:spTree>
    <p:extLst>
      <p:ext uri="{BB962C8B-B14F-4D97-AF65-F5344CB8AC3E}">
        <p14:creationId xmlns:p14="http://schemas.microsoft.com/office/powerpoint/2010/main" val="4427501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par>
                          <p:cTn id="21" fill="hold">
                            <p:stCondLst>
                              <p:cond delay="2000"/>
                            </p:stCondLst>
                            <p:childTnLst>
                              <p:par>
                                <p:cTn id="22" presetID="32" presetClass="emph" presetSubtype="0" fill="hold" nodeType="afterEffect">
                                  <p:stCondLst>
                                    <p:cond delay="0"/>
                                  </p:stCondLst>
                                  <p:childTnLst>
                                    <p:animRot by="120000">
                                      <p:cBhvr>
                                        <p:cTn id="23" dur="100" fill="hold">
                                          <p:stCondLst>
                                            <p:cond delay="0"/>
                                          </p:stCondLst>
                                        </p:cTn>
                                        <p:tgtEl>
                                          <p:spTgt spid="5"/>
                                        </p:tgtEl>
                                        <p:attrNameLst>
                                          <p:attrName>r</p:attrName>
                                        </p:attrNameLst>
                                      </p:cBhvr>
                                    </p:animRot>
                                    <p:animRot by="-240000">
                                      <p:cBhvr>
                                        <p:cTn id="24" dur="200" fill="hold">
                                          <p:stCondLst>
                                            <p:cond delay="200"/>
                                          </p:stCondLst>
                                        </p:cTn>
                                        <p:tgtEl>
                                          <p:spTgt spid="5"/>
                                        </p:tgtEl>
                                        <p:attrNameLst>
                                          <p:attrName>r</p:attrName>
                                        </p:attrNameLst>
                                      </p:cBhvr>
                                    </p:animRot>
                                    <p:animRot by="240000">
                                      <p:cBhvr>
                                        <p:cTn id="25" dur="200" fill="hold">
                                          <p:stCondLst>
                                            <p:cond delay="400"/>
                                          </p:stCondLst>
                                        </p:cTn>
                                        <p:tgtEl>
                                          <p:spTgt spid="5"/>
                                        </p:tgtEl>
                                        <p:attrNameLst>
                                          <p:attrName>r</p:attrName>
                                        </p:attrNameLst>
                                      </p:cBhvr>
                                    </p:animRot>
                                    <p:animRot by="-240000">
                                      <p:cBhvr>
                                        <p:cTn id="26" dur="200" fill="hold">
                                          <p:stCondLst>
                                            <p:cond delay="600"/>
                                          </p:stCondLst>
                                        </p:cTn>
                                        <p:tgtEl>
                                          <p:spTgt spid="5"/>
                                        </p:tgtEl>
                                        <p:attrNameLst>
                                          <p:attrName>r</p:attrName>
                                        </p:attrNameLst>
                                      </p:cBhvr>
                                    </p:animRot>
                                    <p:animRot by="120000">
                                      <p:cBhvr>
                                        <p:cTn id="27" dur="200" fill="hold">
                                          <p:stCondLst>
                                            <p:cond delay="80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0AE66B-2335-4561-A055-9DA1A0772E8E}"/>
              </a:ext>
            </a:extLst>
          </p:cNvPr>
          <p:cNvSpPr>
            <a:spLocks noGrp="1"/>
          </p:cNvSpPr>
          <p:nvPr>
            <p:ph type="title"/>
          </p:nvPr>
        </p:nvSpPr>
        <p:spPr/>
        <p:txBody>
          <a:bodyPr/>
          <a:lstStyle/>
          <a:p>
            <a:pPr algn="ctr"/>
            <a:r>
              <a:rPr lang="en-US" dirty="0"/>
              <a:t>Request for information</a:t>
            </a:r>
          </a:p>
        </p:txBody>
      </p:sp>
      <p:sp>
        <p:nvSpPr>
          <p:cNvPr id="3" name="Content Placeholder 2">
            <a:extLst>
              <a:ext uri="{FF2B5EF4-FFF2-40B4-BE49-F238E27FC236}">
                <a16:creationId xmlns:a16="http://schemas.microsoft.com/office/drawing/2014/main" id="{9697F46A-EF04-49C8-9BA2-C5CC36462A81}"/>
              </a:ext>
            </a:extLst>
          </p:cNvPr>
          <p:cNvSpPr>
            <a:spLocks noGrp="1"/>
          </p:cNvSpPr>
          <p:nvPr>
            <p:ph idx="1"/>
          </p:nvPr>
        </p:nvSpPr>
        <p:spPr/>
        <p:txBody>
          <a:bodyPr/>
          <a:lstStyle/>
          <a:p>
            <a:r>
              <a:rPr lang="en-US" dirty="0">
                <a:latin typeface="Arial Black" panose="020B0A04020102020204" pitchFamily="34" charset="0"/>
              </a:rPr>
              <a:t>Education and Training Institution specific information</a:t>
            </a:r>
          </a:p>
          <a:p>
            <a:r>
              <a:rPr lang="en-US" dirty="0">
                <a:latin typeface="Arial Black" panose="020B0A04020102020204" pitchFamily="34" charset="0"/>
              </a:rPr>
              <a:t>If information does not apply to the school send an attachment with the documents explaining the reason the area does not apply to the school</a:t>
            </a:r>
          </a:p>
          <a:p>
            <a:r>
              <a:rPr lang="en-US" dirty="0">
                <a:latin typeface="Arial Black" panose="020B0A04020102020204" pitchFamily="34" charset="0"/>
              </a:rPr>
              <a:t>Advertising documents requested are similar to what is needed for catalog re-approval application</a:t>
            </a:r>
          </a:p>
          <a:p>
            <a:endParaRPr lang="en-US" dirty="0"/>
          </a:p>
        </p:txBody>
      </p:sp>
    </p:spTree>
    <p:extLst>
      <p:ext uri="{BB962C8B-B14F-4D97-AF65-F5344CB8AC3E}">
        <p14:creationId xmlns:p14="http://schemas.microsoft.com/office/powerpoint/2010/main" val="2563534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par>
                          <p:cTn id="21" fill="hold">
                            <p:stCondLst>
                              <p:cond delay="2000"/>
                            </p:stCondLst>
                            <p:childTnLst>
                              <p:par>
                                <p:cTn id="22" presetID="26" presetClass="entr" presetSubtype="0" fill="hold" nodeType="after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wipe(down)">
                                      <p:cBhvr>
                                        <p:cTn id="24" dur="580">
                                          <p:stCondLst>
                                            <p:cond delay="0"/>
                                          </p:stCondLst>
                                        </p:cTn>
                                        <p:tgtEl>
                                          <p:spTgt spid="3">
                                            <p:txEl>
                                              <p:pRg st="1" end="1"/>
                                            </p:txEl>
                                          </p:spTgt>
                                        </p:tgtEl>
                                      </p:cBhvr>
                                    </p:animEffect>
                                    <p:anim calcmode="lin" valueType="num">
                                      <p:cBhvr>
                                        <p:cTn id="25"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0" dur="26">
                                          <p:stCondLst>
                                            <p:cond delay="650"/>
                                          </p:stCondLst>
                                        </p:cTn>
                                        <p:tgtEl>
                                          <p:spTgt spid="3">
                                            <p:txEl>
                                              <p:pRg st="1" end="1"/>
                                            </p:txEl>
                                          </p:spTgt>
                                        </p:tgtEl>
                                      </p:cBhvr>
                                      <p:to x="100000" y="60000"/>
                                    </p:animScale>
                                    <p:animScale>
                                      <p:cBhvr>
                                        <p:cTn id="31" dur="166" decel="50000">
                                          <p:stCondLst>
                                            <p:cond delay="676"/>
                                          </p:stCondLst>
                                        </p:cTn>
                                        <p:tgtEl>
                                          <p:spTgt spid="3">
                                            <p:txEl>
                                              <p:pRg st="1" end="1"/>
                                            </p:txEl>
                                          </p:spTgt>
                                        </p:tgtEl>
                                      </p:cBhvr>
                                      <p:to x="100000" y="100000"/>
                                    </p:animScale>
                                    <p:animScale>
                                      <p:cBhvr>
                                        <p:cTn id="32" dur="26">
                                          <p:stCondLst>
                                            <p:cond delay="1312"/>
                                          </p:stCondLst>
                                        </p:cTn>
                                        <p:tgtEl>
                                          <p:spTgt spid="3">
                                            <p:txEl>
                                              <p:pRg st="1" end="1"/>
                                            </p:txEl>
                                          </p:spTgt>
                                        </p:tgtEl>
                                      </p:cBhvr>
                                      <p:to x="100000" y="80000"/>
                                    </p:animScale>
                                    <p:animScale>
                                      <p:cBhvr>
                                        <p:cTn id="33" dur="166" decel="50000">
                                          <p:stCondLst>
                                            <p:cond delay="1338"/>
                                          </p:stCondLst>
                                        </p:cTn>
                                        <p:tgtEl>
                                          <p:spTgt spid="3">
                                            <p:txEl>
                                              <p:pRg st="1" end="1"/>
                                            </p:txEl>
                                          </p:spTgt>
                                        </p:tgtEl>
                                      </p:cBhvr>
                                      <p:to x="100000" y="100000"/>
                                    </p:animScale>
                                    <p:animScale>
                                      <p:cBhvr>
                                        <p:cTn id="34" dur="26">
                                          <p:stCondLst>
                                            <p:cond delay="1642"/>
                                          </p:stCondLst>
                                        </p:cTn>
                                        <p:tgtEl>
                                          <p:spTgt spid="3">
                                            <p:txEl>
                                              <p:pRg st="1" end="1"/>
                                            </p:txEl>
                                          </p:spTgt>
                                        </p:tgtEl>
                                      </p:cBhvr>
                                      <p:to x="100000" y="90000"/>
                                    </p:animScale>
                                    <p:animScale>
                                      <p:cBhvr>
                                        <p:cTn id="35" dur="166" decel="50000">
                                          <p:stCondLst>
                                            <p:cond delay="1668"/>
                                          </p:stCondLst>
                                        </p:cTn>
                                        <p:tgtEl>
                                          <p:spTgt spid="3">
                                            <p:txEl>
                                              <p:pRg st="1" end="1"/>
                                            </p:txEl>
                                          </p:spTgt>
                                        </p:tgtEl>
                                      </p:cBhvr>
                                      <p:to x="100000" y="100000"/>
                                    </p:animScale>
                                    <p:animScale>
                                      <p:cBhvr>
                                        <p:cTn id="36" dur="26">
                                          <p:stCondLst>
                                            <p:cond delay="1808"/>
                                          </p:stCondLst>
                                        </p:cTn>
                                        <p:tgtEl>
                                          <p:spTgt spid="3">
                                            <p:txEl>
                                              <p:pRg st="1" end="1"/>
                                            </p:txEl>
                                          </p:spTgt>
                                        </p:tgtEl>
                                      </p:cBhvr>
                                      <p:to x="100000" y="95000"/>
                                    </p:animScale>
                                    <p:animScale>
                                      <p:cBhvr>
                                        <p:cTn id="37" dur="166" decel="50000">
                                          <p:stCondLst>
                                            <p:cond delay="1834"/>
                                          </p:stCondLst>
                                        </p:cTn>
                                        <p:tgtEl>
                                          <p:spTgt spid="3">
                                            <p:txEl>
                                              <p:pRg st="1" end="1"/>
                                            </p:txEl>
                                          </p:spTgt>
                                        </p:tgtEl>
                                      </p:cBhvr>
                                      <p:to x="100000" y="100000"/>
                                    </p:animScale>
                                  </p:childTnLst>
                                </p:cTn>
                              </p:par>
                            </p:childTnLst>
                          </p:cTn>
                        </p:par>
                        <p:par>
                          <p:cTn id="38" fill="hold">
                            <p:stCondLst>
                              <p:cond delay="4000"/>
                            </p:stCondLst>
                            <p:childTnLst>
                              <p:par>
                                <p:cTn id="39" presetID="26" presetClass="entr" presetSubtype="0" fill="hold" grpId="0" nodeType="afterEffect">
                                  <p:stCondLst>
                                    <p:cond delay="0"/>
                                  </p:stCondLst>
                                  <p:childTnLst>
                                    <p:set>
                                      <p:cBhvr>
                                        <p:cTn id="40" dur="1" fill="hold">
                                          <p:stCondLst>
                                            <p:cond delay="0"/>
                                          </p:stCondLst>
                                        </p:cTn>
                                        <p:tgtEl>
                                          <p:spTgt spid="3">
                                            <p:txEl>
                                              <p:pRg st="2" end="2"/>
                                            </p:txEl>
                                          </p:spTgt>
                                        </p:tgtEl>
                                        <p:attrNameLst>
                                          <p:attrName>style.visibility</p:attrName>
                                        </p:attrNameLst>
                                      </p:cBhvr>
                                      <p:to>
                                        <p:strVal val="visible"/>
                                      </p:to>
                                    </p:set>
                                    <p:animEffect transition="in" filter="wipe(down)">
                                      <p:cBhvr>
                                        <p:cTn id="41" dur="580">
                                          <p:stCondLst>
                                            <p:cond delay="0"/>
                                          </p:stCondLst>
                                        </p:cTn>
                                        <p:tgtEl>
                                          <p:spTgt spid="3">
                                            <p:txEl>
                                              <p:pRg st="2" end="2"/>
                                            </p:txEl>
                                          </p:spTgt>
                                        </p:tgtEl>
                                      </p:cBhvr>
                                    </p:animEffect>
                                    <p:anim calcmode="lin" valueType="num">
                                      <p:cBhvr>
                                        <p:cTn id="42"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47" dur="26">
                                          <p:stCondLst>
                                            <p:cond delay="650"/>
                                          </p:stCondLst>
                                        </p:cTn>
                                        <p:tgtEl>
                                          <p:spTgt spid="3">
                                            <p:txEl>
                                              <p:pRg st="2" end="2"/>
                                            </p:txEl>
                                          </p:spTgt>
                                        </p:tgtEl>
                                      </p:cBhvr>
                                      <p:to x="100000" y="60000"/>
                                    </p:animScale>
                                    <p:animScale>
                                      <p:cBhvr>
                                        <p:cTn id="48" dur="166" decel="50000">
                                          <p:stCondLst>
                                            <p:cond delay="676"/>
                                          </p:stCondLst>
                                        </p:cTn>
                                        <p:tgtEl>
                                          <p:spTgt spid="3">
                                            <p:txEl>
                                              <p:pRg st="2" end="2"/>
                                            </p:txEl>
                                          </p:spTgt>
                                        </p:tgtEl>
                                      </p:cBhvr>
                                      <p:to x="100000" y="100000"/>
                                    </p:animScale>
                                    <p:animScale>
                                      <p:cBhvr>
                                        <p:cTn id="49" dur="26">
                                          <p:stCondLst>
                                            <p:cond delay="1312"/>
                                          </p:stCondLst>
                                        </p:cTn>
                                        <p:tgtEl>
                                          <p:spTgt spid="3">
                                            <p:txEl>
                                              <p:pRg st="2" end="2"/>
                                            </p:txEl>
                                          </p:spTgt>
                                        </p:tgtEl>
                                      </p:cBhvr>
                                      <p:to x="100000" y="80000"/>
                                    </p:animScale>
                                    <p:animScale>
                                      <p:cBhvr>
                                        <p:cTn id="50" dur="166" decel="50000">
                                          <p:stCondLst>
                                            <p:cond delay="1338"/>
                                          </p:stCondLst>
                                        </p:cTn>
                                        <p:tgtEl>
                                          <p:spTgt spid="3">
                                            <p:txEl>
                                              <p:pRg st="2" end="2"/>
                                            </p:txEl>
                                          </p:spTgt>
                                        </p:tgtEl>
                                      </p:cBhvr>
                                      <p:to x="100000" y="100000"/>
                                    </p:animScale>
                                    <p:animScale>
                                      <p:cBhvr>
                                        <p:cTn id="51" dur="26">
                                          <p:stCondLst>
                                            <p:cond delay="1642"/>
                                          </p:stCondLst>
                                        </p:cTn>
                                        <p:tgtEl>
                                          <p:spTgt spid="3">
                                            <p:txEl>
                                              <p:pRg st="2" end="2"/>
                                            </p:txEl>
                                          </p:spTgt>
                                        </p:tgtEl>
                                      </p:cBhvr>
                                      <p:to x="100000" y="90000"/>
                                    </p:animScale>
                                    <p:animScale>
                                      <p:cBhvr>
                                        <p:cTn id="52" dur="166" decel="50000">
                                          <p:stCondLst>
                                            <p:cond delay="1668"/>
                                          </p:stCondLst>
                                        </p:cTn>
                                        <p:tgtEl>
                                          <p:spTgt spid="3">
                                            <p:txEl>
                                              <p:pRg st="2" end="2"/>
                                            </p:txEl>
                                          </p:spTgt>
                                        </p:tgtEl>
                                      </p:cBhvr>
                                      <p:to x="100000" y="100000"/>
                                    </p:animScale>
                                    <p:animScale>
                                      <p:cBhvr>
                                        <p:cTn id="53" dur="26">
                                          <p:stCondLst>
                                            <p:cond delay="1808"/>
                                          </p:stCondLst>
                                        </p:cTn>
                                        <p:tgtEl>
                                          <p:spTgt spid="3">
                                            <p:txEl>
                                              <p:pRg st="2" end="2"/>
                                            </p:txEl>
                                          </p:spTgt>
                                        </p:tgtEl>
                                      </p:cBhvr>
                                      <p:to x="100000" y="95000"/>
                                    </p:animScale>
                                    <p:animScale>
                                      <p:cBhvr>
                                        <p:cTn id="54" dur="166" decel="50000">
                                          <p:stCondLst>
                                            <p:cond delay="1834"/>
                                          </p:stCondLst>
                                        </p:cTn>
                                        <p:tgtEl>
                                          <p:spTgt spid="3">
                                            <p:txEl>
                                              <p:pRg st="2" end="2"/>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E9D51-49AF-4A58-9351-6D0AC9C11FFD}"/>
              </a:ext>
            </a:extLst>
          </p:cNvPr>
          <p:cNvSpPr>
            <a:spLocks noGrp="1"/>
          </p:cNvSpPr>
          <p:nvPr>
            <p:ph type="title"/>
          </p:nvPr>
        </p:nvSpPr>
        <p:spPr/>
        <p:txBody>
          <a:bodyPr/>
          <a:lstStyle/>
          <a:p>
            <a:pPr algn="ctr"/>
            <a:r>
              <a:rPr lang="en-US" dirty="0"/>
              <a:t>ETI Specific Data</a:t>
            </a:r>
          </a:p>
        </p:txBody>
      </p:sp>
      <p:pic>
        <p:nvPicPr>
          <p:cNvPr id="4" name="Content Placeholder 3">
            <a:extLst>
              <a:ext uri="{FF2B5EF4-FFF2-40B4-BE49-F238E27FC236}">
                <a16:creationId xmlns:a16="http://schemas.microsoft.com/office/drawing/2014/main" id="{10F1E32B-6BA7-43FD-BB77-16449004AB68}"/>
              </a:ext>
            </a:extLst>
          </p:cNvPr>
          <p:cNvPicPr>
            <a:picLocks noGrp="1" noChangeAspect="1"/>
          </p:cNvPicPr>
          <p:nvPr>
            <p:ph idx="1"/>
          </p:nvPr>
        </p:nvPicPr>
        <p:blipFill>
          <a:blip r:embed="rId2"/>
          <a:stretch>
            <a:fillRect/>
          </a:stretch>
        </p:blipFill>
        <p:spPr>
          <a:xfrm>
            <a:off x="835819" y="2133600"/>
            <a:ext cx="10096500" cy="3171825"/>
          </a:xfrm>
          <a:prstGeom prst="rect">
            <a:avLst/>
          </a:prstGeom>
        </p:spPr>
      </p:pic>
    </p:spTree>
    <p:extLst>
      <p:ext uri="{BB962C8B-B14F-4D97-AF65-F5344CB8AC3E}">
        <p14:creationId xmlns:p14="http://schemas.microsoft.com/office/powerpoint/2010/main" val="1082144878"/>
      </p:ext>
    </p:extLst>
  </p:cSld>
  <p:clrMapOvr>
    <a:masterClrMapping/>
  </p:clrMapOvr>
  <p:transition spd="slow">
    <p:randomBar dir="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D1F727-D2D8-4D55-8D27-624C336A681D}"/>
              </a:ext>
            </a:extLst>
          </p:cNvPr>
          <p:cNvSpPr>
            <a:spLocks noGrp="1"/>
          </p:cNvSpPr>
          <p:nvPr>
            <p:ph type="title"/>
          </p:nvPr>
        </p:nvSpPr>
        <p:spPr/>
        <p:txBody>
          <a:bodyPr/>
          <a:lstStyle/>
          <a:p>
            <a:pPr algn="ctr"/>
            <a:r>
              <a:rPr lang="en-US" dirty="0"/>
              <a:t>ETI Specific Information</a:t>
            </a:r>
          </a:p>
        </p:txBody>
      </p:sp>
      <p:pic>
        <p:nvPicPr>
          <p:cNvPr id="4" name="Content Placeholder 3">
            <a:extLst>
              <a:ext uri="{FF2B5EF4-FFF2-40B4-BE49-F238E27FC236}">
                <a16:creationId xmlns:a16="http://schemas.microsoft.com/office/drawing/2014/main" id="{BF8C7634-ADF3-401C-8DD6-695E2155286F}"/>
              </a:ext>
            </a:extLst>
          </p:cNvPr>
          <p:cNvPicPr>
            <a:picLocks noGrp="1" noChangeAspect="1"/>
          </p:cNvPicPr>
          <p:nvPr>
            <p:ph idx="1"/>
          </p:nvPr>
        </p:nvPicPr>
        <p:blipFill>
          <a:blip r:embed="rId2"/>
          <a:stretch>
            <a:fillRect/>
          </a:stretch>
        </p:blipFill>
        <p:spPr>
          <a:xfrm>
            <a:off x="3242975" y="2063750"/>
            <a:ext cx="5282187" cy="3311525"/>
          </a:xfrm>
          <a:prstGeom prst="rect">
            <a:avLst/>
          </a:prstGeom>
        </p:spPr>
      </p:pic>
    </p:spTree>
    <p:extLst>
      <p:ext uri="{BB962C8B-B14F-4D97-AF65-F5344CB8AC3E}">
        <p14:creationId xmlns:p14="http://schemas.microsoft.com/office/powerpoint/2010/main" val="7793819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docProps/app.xml><?xml version="1.0" encoding="utf-8"?>
<Properties xmlns="http://schemas.openxmlformats.org/officeDocument/2006/extended-properties" xmlns:vt="http://schemas.openxmlformats.org/officeDocument/2006/docPropsVTypes">
  <Template>TM04033927[[fn=Main Event]]</Template>
  <TotalTime>1018</TotalTime>
  <Words>887</Words>
  <Application>Microsoft Office PowerPoint</Application>
  <PresentationFormat>Widescreen</PresentationFormat>
  <Paragraphs>119</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Arial Black</vt:lpstr>
      <vt:lpstr>Impact</vt:lpstr>
      <vt:lpstr>Main Event</vt:lpstr>
      <vt:lpstr>Risk Assessment and Department of Defense MOU Compliance</vt:lpstr>
      <vt:lpstr> Introduction</vt:lpstr>
      <vt:lpstr>My initial thoughts</vt:lpstr>
      <vt:lpstr>SCO Handbook Legislation</vt:lpstr>
      <vt:lpstr>Risk Based Survey Objectives</vt:lpstr>
      <vt:lpstr>Notice of RBS</vt:lpstr>
      <vt:lpstr>Request for information</vt:lpstr>
      <vt:lpstr>ETI Specific Data</vt:lpstr>
      <vt:lpstr>ETI Specific Information</vt:lpstr>
      <vt:lpstr>Current Numbers</vt:lpstr>
      <vt:lpstr>Financial Soundness Review</vt:lpstr>
      <vt:lpstr>Advertising documents</vt:lpstr>
      <vt:lpstr>Complaint Documents</vt:lpstr>
      <vt:lpstr>Student Documents</vt:lpstr>
      <vt:lpstr>On Site visit</vt:lpstr>
      <vt:lpstr>DOD MOU Compliance</vt:lpstr>
      <vt:lpstr>Feedback to Self Assessment</vt:lpstr>
      <vt:lpstr>Corrective Action Plan</vt:lpstr>
      <vt:lpstr>Evidence of Remediation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Risk Assessment and TA</dc:title>
  <dc:creator>Brandyy Fernandes</dc:creator>
  <cp:lastModifiedBy>Brandyy Fernandes</cp:lastModifiedBy>
  <cp:revision>45</cp:revision>
  <cp:lastPrinted>2023-03-14T12:56:54Z</cp:lastPrinted>
  <dcterms:created xsi:type="dcterms:W3CDTF">2023-03-07T14:57:08Z</dcterms:created>
  <dcterms:modified xsi:type="dcterms:W3CDTF">2023-03-14T16:58:12Z</dcterms:modified>
</cp:coreProperties>
</file>