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16" r:id="rId3"/>
    <p:sldId id="338" r:id="rId4"/>
    <p:sldId id="325" r:id="rId5"/>
    <p:sldId id="326" r:id="rId6"/>
    <p:sldId id="315" r:id="rId7"/>
    <p:sldId id="343" r:id="rId8"/>
    <p:sldId id="309" r:id="rId9"/>
    <p:sldId id="318" r:id="rId10"/>
    <p:sldId id="339" r:id="rId11"/>
    <p:sldId id="340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671" y="186155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671" y="424915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24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6"/>
            <a:ext cx="8951682" cy="128178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444" y="1924699"/>
            <a:ext cx="9978839" cy="4715251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4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6425" y="2039815"/>
            <a:ext cx="479708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4522" y="2039815"/>
            <a:ext cx="4868594" cy="4501662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56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0491" y="1864042"/>
            <a:ext cx="47408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0491" y="2687955"/>
            <a:ext cx="47408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02658" y="1864042"/>
            <a:ext cx="4856113" cy="8648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02658" y="2687955"/>
            <a:ext cx="4856113" cy="386759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56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16393" y="1859623"/>
            <a:ext cx="5714243" cy="47381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Book" panose="020B0503020102020204" pitchFamily="34" charset="0"/>
              </a:defRPr>
            </a:lvl1pPr>
            <a:lvl2pPr>
              <a:defRPr sz="2800">
                <a:latin typeface="Franklin Gothic Book" panose="020B0503020102020204" pitchFamily="34" charset="0"/>
              </a:defRPr>
            </a:lvl2pPr>
            <a:lvl3pPr>
              <a:defRPr sz="2400">
                <a:latin typeface="Franklin Gothic Book" panose="020B0503020102020204" pitchFamily="34" charset="0"/>
              </a:defRPr>
            </a:lvl3pPr>
            <a:lvl4pPr>
              <a:defRPr sz="2000">
                <a:latin typeface="Franklin Gothic Book" panose="020B0503020102020204" pitchFamily="34" charset="0"/>
              </a:defRPr>
            </a:lvl4pPr>
            <a:lvl5pPr>
              <a:defRPr sz="2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66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0153" y="1859623"/>
            <a:ext cx="3981158" cy="473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6393" y="1859623"/>
            <a:ext cx="5713412" cy="47386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98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BBE2F652-A073-486A-9401-D061B53B6F9D}"/>
              </a:ext>
            </a:extLst>
          </p:cNvPr>
          <p:cNvSpPr/>
          <p:nvPr userDrawn="1"/>
        </p:nvSpPr>
        <p:spPr>
          <a:xfrm rot="10800000">
            <a:off x="2408238" y="3800475"/>
            <a:ext cx="3176587" cy="2527300"/>
          </a:xfrm>
          <a:prstGeom prst="halfFrame">
            <a:avLst/>
          </a:prstGeom>
          <a:solidFill>
            <a:srgbClr val="FFD530"/>
          </a:solidFill>
          <a:ln>
            <a:solidFill>
              <a:srgbClr val="FFD5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49BD67C-67F2-4630-922C-BF29D1FC5279}"/>
              </a:ext>
            </a:extLst>
          </p:cNvPr>
          <p:cNvSpPr/>
          <p:nvPr userDrawn="1"/>
        </p:nvSpPr>
        <p:spPr>
          <a:xfrm>
            <a:off x="2247900" y="2117725"/>
            <a:ext cx="3176588" cy="2527300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9027" y="2266471"/>
            <a:ext cx="3015247" cy="3842283"/>
          </a:xfrm>
          <a:prstGeom prst="rect">
            <a:avLst/>
          </a:prstGeom>
          <a:ln w="28575">
            <a:noFill/>
          </a:ln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45474" y="3255349"/>
            <a:ext cx="4839286" cy="186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Franklin Gothic Book" panose="020B0503020102020204" pitchFamily="34" charset="0"/>
              </a:defRPr>
            </a:lvl1pPr>
            <a:lvl2pPr algn="l">
              <a:defRPr>
                <a:latin typeface="Franklin Gothic Book" panose="020B0503020102020204" pitchFamily="34" charset="0"/>
              </a:defRPr>
            </a:lvl2pPr>
            <a:lvl3pPr algn="l">
              <a:defRPr>
                <a:latin typeface="Franklin Gothic Book" panose="020B0503020102020204" pitchFamily="34" charset="0"/>
              </a:defRPr>
            </a:lvl3pPr>
            <a:lvl4pPr algn="l">
              <a:defRPr>
                <a:latin typeface="Franklin Gothic Book" panose="020B0503020102020204" pitchFamily="34" charset="0"/>
              </a:defRPr>
            </a:lvl4pPr>
            <a:lvl5pPr algn="l"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3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023" y="321935"/>
            <a:ext cx="8951682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D530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7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3FDB7B-FFD2-42D4-AC5C-A8611F91E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/>
          <a:srcRect t="33232" b="41742"/>
          <a:stretch/>
        </p:blipFill>
        <p:spPr>
          <a:xfrm>
            <a:off x="2046288" y="41275"/>
            <a:ext cx="10074275" cy="1665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251F0F-5176-4D0A-91AB-96F8027FB18E}"/>
              </a:ext>
            </a:extLst>
          </p:cNvPr>
          <p:cNvSpPr/>
          <p:nvPr userDrawn="1"/>
        </p:nvSpPr>
        <p:spPr>
          <a:xfrm>
            <a:off x="0" y="0"/>
            <a:ext cx="1997612" cy="6858000"/>
          </a:xfrm>
          <a:prstGeom prst="rect">
            <a:avLst/>
          </a:prstGeom>
          <a:solidFill>
            <a:srgbClr val="FFD53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0" name="Picture 7">
            <a:extLst>
              <a:ext uri="{FF2B5EF4-FFF2-40B4-BE49-F238E27FC236}">
                <a16:creationId xmlns:a16="http://schemas.microsoft.com/office/drawing/2014/main" id="{2DFE9BE1-5C6A-4AB6-A55D-A5C3D84790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243513"/>
            <a:ext cx="15128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3871249B-3A0B-44EA-81A5-EDF465B4E0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80975"/>
            <a:ext cx="118903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9">
            <a:extLst>
              <a:ext uri="{FF2B5EF4-FFF2-40B4-BE49-F238E27FC236}">
                <a16:creationId xmlns:a16="http://schemas.microsoft.com/office/drawing/2014/main" id="{4E16F069-2369-44B4-81BE-32559D9CB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65088" y="1751013"/>
            <a:ext cx="2128838" cy="3355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“Education,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The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KEY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to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Strength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and </a:t>
            </a:r>
          </a:p>
          <a:p>
            <a:pPr algn="ctr" eaLnBrk="1" hangingPunct="1">
              <a:defRPr/>
            </a:pPr>
            <a:endParaRPr lang="en-US" altLang="en-US" sz="1200" i="1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000" i="1">
                <a:latin typeface="Arial Black" panose="020B0A04020102020204" pitchFamily="34" charset="0"/>
              </a:rPr>
              <a:t>Readiness”</a:t>
            </a:r>
          </a:p>
        </p:txBody>
      </p:sp>
    </p:spTree>
    <p:extLst>
      <p:ext uri="{BB962C8B-B14F-4D97-AF65-F5344CB8AC3E}">
        <p14:creationId xmlns:p14="http://schemas.microsoft.com/office/powerpoint/2010/main" val="347697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herrita.l.ried.civ@army.m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iportal.us.af.mil/aiportal/Account/Login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tes.doded.mi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tes.doded.mi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ntagepoint-inc.com/armyschoolsuppor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ilitary-school-support.mn.c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4381-9396-FF23-D8ED-081F9B47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71" y="1861552"/>
            <a:ext cx="9144000" cy="1933700"/>
          </a:xfrm>
        </p:spPr>
        <p:txBody>
          <a:bodyPr/>
          <a:lstStyle/>
          <a:p>
            <a:r>
              <a:rPr lang="en-US" dirty="0"/>
              <a:t>Federal Tuition Assistance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9823-3BC8-36C2-A279-301BF6DF4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John Berube SC ARNG ESS</a:t>
            </a:r>
          </a:p>
        </p:txBody>
      </p:sp>
    </p:spTree>
    <p:extLst>
      <p:ext uri="{BB962C8B-B14F-4D97-AF65-F5344CB8AC3E}">
        <p14:creationId xmlns:p14="http://schemas.microsoft.com/office/powerpoint/2010/main" val="41514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1C5-8192-249F-6C80-BF489393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362F-E01F-C3F3-350F-2F70748A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Students can not request TA after class has started. The last chance for funding requests is 7 days prior to class. If the student has an issue have them contact the Education Services Office for assistance.</a:t>
            </a:r>
          </a:p>
          <a:p>
            <a:r>
              <a:rPr lang="en-US" dirty="0">
                <a:latin typeface="Arial" panose="020B0604020202020204" pitchFamily="34" charset="0"/>
              </a:rPr>
              <a:t> Make sure that school contact information, degrees, and courses are up to date in the system</a:t>
            </a:r>
          </a:p>
          <a:p>
            <a:r>
              <a:rPr lang="en-US" dirty="0">
                <a:latin typeface="Arial" panose="020B0604020202020204" pitchFamily="34" charset="0"/>
              </a:rPr>
              <a:t>Being a TA approved school does not make you automatically approved for CA. Your school will need to become an approved Vendor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2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1C5-8192-249F-6C80-BF489393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362F-E01F-C3F3-350F-2F70748A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is the initial payor for military related funding, so GI Bill and state military tuition is based on remaining tuition and/or fee remaining.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Refunds of TA to students is not authorized. All overpayments are to be returned to the Army via check. Please follow the refund steps within the AI portal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1C5-8192-249F-6C80-BF489393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8362F-E01F-C3F3-350F-2F70748A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Mrs. Sherrita Ried NC ARNG ESS will be hosting an AI Portal training on April 5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2023 at 9:30am-11:30am via MS Teams please email her at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2"/>
              </a:rPr>
              <a:t>sherrita.l.ried.civ@army.mil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for an invite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would like Mrs. Ried to visit your school to assist your office, discuss programs and/or to assist students please email or call (919) 605-5143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0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CB14CC7-D886-44D6-A8D2-8A04E9119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46363" y="322263"/>
            <a:ext cx="8951912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Franklin Gothic Heavy"/>
              </a:rPr>
              <a:t>Thank you!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5A239DC6-D935-4607-BA8D-287FA884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143125"/>
            <a:ext cx="8924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E15E6B-55EF-3139-F13B-547C0B302029}"/>
              </a:ext>
            </a:extLst>
          </p:cNvPr>
          <p:cNvSpPr txBox="1"/>
          <p:nvPr/>
        </p:nvSpPr>
        <p:spPr>
          <a:xfrm>
            <a:off x="2081914" y="1869700"/>
            <a:ext cx="976657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Army personnel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Not an entitlement; subject to service member eligibility. May be used towards academic degrees - associate’s, bachelor’s, and master’s level; technical, occupational and continuing educational certificates.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much: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to $250.00 per semester hour for a max of 16 SH per fiscal year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Eligible schools must have DoD Memorandum of Record; may be public or private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 for access: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https://aiportal.us.af.mil/aiportal/Account/Login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 for NC: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Mrs. Sherrita Ried  sherrita.l.ried.civ@army.mil / (919) 605-5143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14EB0-7A48-1873-6B00-89A2B8BED44B}"/>
              </a:ext>
            </a:extLst>
          </p:cNvPr>
          <p:cNvSpPr txBox="1"/>
          <p:nvPr/>
        </p:nvSpPr>
        <p:spPr>
          <a:xfrm>
            <a:off x="2368296" y="186986"/>
            <a:ext cx="9564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Federal TA</a:t>
            </a:r>
          </a:p>
        </p:txBody>
      </p:sp>
    </p:spTree>
    <p:extLst>
      <p:ext uri="{BB962C8B-B14F-4D97-AF65-F5344CB8AC3E}">
        <p14:creationId xmlns:p14="http://schemas.microsoft.com/office/powerpoint/2010/main" val="344910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B42D-8BC2-7C27-1559-1555BFB81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322263"/>
            <a:ext cx="8951912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  <a:latin typeface="Franklin Gothic Heavy"/>
              </a:rPr>
              <a:t>Available Resources to Service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33843-3F40-4F0F-B6E3-1FBE0FC59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771850"/>
            <a:ext cx="10180320" cy="4080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3D2E96-7DDA-ADD4-B536-E24C86F31C68}"/>
              </a:ext>
            </a:extLst>
          </p:cNvPr>
          <p:cNvSpPr txBox="1"/>
          <p:nvPr/>
        </p:nvSpPr>
        <p:spPr>
          <a:xfrm>
            <a:off x="2770632" y="5640062"/>
            <a:ext cx="8471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Franklin Gothic Demi" panose="020B0703020102020204" pitchFamily="34" charset="0"/>
              </a:rPr>
              <a:t>DANTES Home Page  </a:t>
            </a:r>
            <a:r>
              <a:rPr lang="fr-FR" sz="3200" dirty="0">
                <a:latin typeface="Franklin Gothic Demi" panose="020B0703020102020204" pitchFamily="34" charset="0"/>
                <a:hlinkClick r:id="rId3"/>
              </a:rPr>
              <a:t>https://www.dantes.doded.mil</a:t>
            </a:r>
            <a:r>
              <a:rPr lang="fr-FR" sz="3200" dirty="0">
                <a:latin typeface="Franklin Gothic Demi" panose="020B0703020102020204" pitchFamily="34" charset="0"/>
              </a:rPr>
              <a:t> 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2C275-1327-099D-BE30-B18E9281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0" y="1747520"/>
            <a:ext cx="10149840" cy="40132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AF34CAA-2BD3-9581-914A-47AF51DC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683" y="466408"/>
            <a:ext cx="8951912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C000"/>
                </a:solidFill>
                <a:latin typeface="Franklin Gothic Heavy"/>
              </a:rPr>
              <a:t>Available Resources to Service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96ADF-8A13-AF01-F87C-0EBF021DCE07}"/>
              </a:ext>
            </a:extLst>
          </p:cNvPr>
          <p:cNvSpPr txBox="1"/>
          <p:nvPr/>
        </p:nvSpPr>
        <p:spPr>
          <a:xfrm>
            <a:off x="2770632" y="5640062"/>
            <a:ext cx="8471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Franklin Gothic Demi" panose="020B0703020102020204" pitchFamily="34" charset="0"/>
              </a:rPr>
              <a:t>DANTES Home Page  </a:t>
            </a:r>
            <a:r>
              <a:rPr lang="fr-FR" sz="3200" dirty="0">
                <a:latin typeface="Franklin Gothic Demi" panose="020B0703020102020204" pitchFamily="34" charset="0"/>
                <a:hlinkClick r:id="rId3"/>
              </a:rPr>
              <a:t>https://www.dantes.doded.mil</a:t>
            </a:r>
            <a:r>
              <a:rPr lang="fr-FR" sz="3200" dirty="0">
                <a:latin typeface="Franklin Gothic Demi" panose="020B0703020102020204" pitchFamily="34" charset="0"/>
              </a:rPr>
              <a:t> 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7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B12B8F1-F0F3-4F6A-A5B8-F4323B31B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46363" y="322263"/>
            <a:ext cx="8951912" cy="1281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Franklin Gothic Heavy"/>
              </a:rPr>
              <a:t>ArmyIgnitED School Support</a:t>
            </a:r>
          </a:p>
        </p:txBody>
      </p:sp>
      <p:pic>
        <p:nvPicPr>
          <p:cNvPr id="13315" name="Content Placeholder 4">
            <a:extLst>
              <a:ext uri="{FF2B5EF4-FFF2-40B4-BE49-F238E27FC236}">
                <a16:creationId xmlns:a16="http://schemas.microsoft.com/office/drawing/2014/main" id="{7B69ADAF-3570-498E-B653-830B46F343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751138"/>
            <a:ext cx="6673850" cy="346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>
            <a:extLst>
              <a:ext uri="{FF2B5EF4-FFF2-40B4-BE49-F238E27FC236}">
                <a16:creationId xmlns:a16="http://schemas.microsoft.com/office/drawing/2014/main" id="{C7713DD4-6665-4FBE-B7AC-BD1479C4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1884363"/>
            <a:ext cx="10045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Franklin Gothic Demi"/>
                <a:hlinkClick r:id="rId3"/>
              </a:rPr>
              <a:t>https://vantagepoint-inc.com/armyschoolsupport</a:t>
            </a:r>
            <a:endParaRPr lang="en-US" altLang="en-US" sz="3200">
              <a:latin typeface="Franklin Gothic Dem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755C-83AA-E9EB-EC10-9FE5FBEF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BAM Helpdesk 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38D56-AAB9-02AA-D5B9-496D2CDB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Lato" panose="020B0604020202020204" pitchFamily="34" charset="0"/>
              </a:rPr>
              <a:t>Helpdesk Phone Number: 276-231-0938</a:t>
            </a:r>
          </a:p>
          <a:p>
            <a:pPr algn="l"/>
            <a:r>
              <a:rPr lang="en-US" b="0" i="0" dirty="0">
                <a:effectLst/>
                <a:latin typeface="Lato" panose="020B0604020202020204" pitchFamily="34" charset="0"/>
              </a:rPr>
              <a:t>Helpdesk Email:  army@bamtech.net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7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C04FF0D-5A84-493B-A908-1D9FFFE8F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7425" y="322263"/>
            <a:ext cx="9718675" cy="1281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Franklin Gothic Heavy"/>
              </a:rPr>
              <a:t>School Support Knowledge 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0D83-B1DA-49CF-A28D-236EBE93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425" y="2019300"/>
            <a:ext cx="7359650" cy="47148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>
                <a:latin typeface="Franklin Gothic Demi" panose="020B0703020102020204" pitchFamily="34" charset="0"/>
              </a:rPr>
              <a:t>What Is It?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Franklin Gothic Demi" panose="020B0703020102020204" pitchFamily="34" charset="0"/>
              </a:rPr>
              <a:t>A collaboration channel that enables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Franklin Gothic Demi" panose="020B0703020102020204" pitchFamily="34" charset="0"/>
              </a:rPr>
              <a:t>AIs to support and respond to each other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Franklin Gothic Demi" panose="020B0703020102020204" pitchFamily="34" charset="0"/>
              </a:rPr>
              <a:t>School Support will also provide tips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Franklin Gothic Demi" panose="020B0703020102020204" pitchFamily="34" charset="0"/>
              </a:rPr>
              <a:t>of the day and other guidance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Franklin Gothic Demi" panose="020B07030201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i="1" dirty="0">
                <a:latin typeface="Franklin Gothic Demi" panose="020B0703020102020204" pitchFamily="34" charset="0"/>
              </a:rPr>
              <a:t>How Do I Access It?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Franklin Gothic Demi" panose="020B0703020102020204" pitchFamily="34" charset="0"/>
              </a:rPr>
              <a:t>Must have an.edu email address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Franklin Gothic Demi" panose="020B0703020102020204" pitchFamily="34" charset="0"/>
              </a:rPr>
              <a:t>Go to: </a:t>
            </a:r>
            <a:r>
              <a:rPr lang="en-US" dirty="0">
                <a:latin typeface="Franklin Gothic Demi" panose="020B0703020102020204" pitchFamily="34" charset="0"/>
                <a:hlinkClick r:id="rId2"/>
              </a:rPr>
              <a:t>https://military-school-support.mn.co/</a:t>
            </a:r>
            <a:r>
              <a:rPr lang="en-US" dirty="0">
                <a:latin typeface="Franklin Gothic Demi" panose="020B0703020102020204" pitchFamily="34" charset="0"/>
              </a:rPr>
              <a:t> 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956CB3C4-5550-4763-BC4D-6AF9A410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54238"/>
            <a:ext cx="37306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AB07D06-D73C-4813-A559-7298974F6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46363" y="322263"/>
            <a:ext cx="8951912" cy="1281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Franklin Gothic Heavy"/>
              </a:rPr>
              <a:t>School Support POCs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0CE5E828-AB3A-42F4-A919-03A1A9C2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1828800"/>
            <a:ext cx="101711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474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Franklin Gothic Book</vt:lpstr>
      <vt:lpstr>Franklin Gothic Demi</vt:lpstr>
      <vt:lpstr>Franklin Gothic Heavy</vt:lpstr>
      <vt:lpstr>Franklin Gothic Medium</vt:lpstr>
      <vt:lpstr>Lato</vt:lpstr>
      <vt:lpstr>Wingdings</vt:lpstr>
      <vt:lpstr>Custom Design</vt:lpstr>
      <vt:lpstr>Federal Tuition Assistance </vt:lpstr>
      <vt:lpstr>Thank you!</vt:lpstr>
      <vt:lpstr>PowerPoint Presentation</vt:lpstr>
      <vt:lpstr>PowerPoint Presentation</vt:lpstr>
      <vt:lpstr>PowerPoint Presentation</vt:lpstr>
      <vt:lpstr>ArmyIgnitED School Support</vt:lpstr>
      <vt:lpstr>BAM Helpdesk Contact Info</vt:lpstr>
      <vt:lpstr>School Support Knowledge Community </vt:lpstr>
      <vt:lpstr>School Support POCs</vt:lpstr>
      <vt:lpstr>Things to Remember </vt:lpstr>
      <vt:lpstr>Things to Remember </vt:lpstr>
      <vt:lpstr>Events</vt:lpstr>
    </vt:vector>
  </TitlesOfParts>
  <Company>Army Golden Master Program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Sherrita</dc:creator>
  <cp:lastModifiedBy>Berube, John W Jr CIV NG NGB (USA)</cp:lastModifiedBy>
  <cp:revision>4</cp:revision>
  <dcterms:created xsi:type="dcterms:W3CDTF">2023-03-13T15:52:17Z</dcterms:created>
  <dcterms:modified xsi:type="dcterms:W3CDTF">2023-03-21T10:43:35Z</dcterms:modified>
</cp:coreProperties>
</file>