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7" r:id="rId5"/>
    <p:sldId id="261" r:id="rId6"/>
    <p:sldId id="294" r:id="rId7"/>
    <p:sldId id="296" r:id="rId8"/>
    <p:sldId id="265" r:id="rId9"/>
    <p:sldId id="266" r:id="rId10"/>
    <p:sldId id="262" r:id="rId11"/>
    <p:sldId id="297" r:id="rId12"/>
    <p:sldId id="300" r:id="rId13"/>
    <p:sldId id="298" r:id="rId14"/>
    <p:sldId id="299" r:id="rId15"/>
    <p:sldId id="272" r:id="rId16"/>
    <p:sldId id="281" r:id="rId17"/>
    <p:sldId id="290" r:id="rId18"/>
    <p:sldId id="283" r:id="rId19"/>
    <p:sldId id="2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2" autoAdjust="0"/>
    <p:restoredTop sz="94595" autoAdjust="0"/>
  </p:normalViewPr>
  <p:slideViewPr>
    <p:cSldViewPr snapToGrid="0" snapToObjects="1">
      <p:cViewPr varScale="1">
        <p:scale>
          <a:sx n="108" d="100"/>
          <a:sy n="108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FF9E7-AFEE-422B-95C4-94B85F45A25E}" type="datetimeFigureOut">
              <a:rPr lang="en-US" smtClean="0"/>
              <a:t>03/15/2023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9C700-D6CF-464B-9BE9-9950B60008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38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20F08-8000-43E7-B704-C3E2542FB05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36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20F08-8000-43E7-B704-C3E2542FB05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74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full list of 23 presumptives under the law, spanning from the Vietnam Era through the Post-9/11 Era of service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20F08-8000-43E7-B704-C3E2542FB05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52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For the briefer, please reiterate going through the website to find the E-Z forms needed to file a claim and/or enroll in health care.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20F08-8000-43E7-B704-C3E2542FB05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731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994B38-FABC-FB41-AD08-3348CFB792CE}"/>
              </a:ext>
            </a:extLst>
          </p:cNvPr>
          <p:cNvSpPr/>
          <p:nvPr userDrawn="1"/>
        </p:nvSpPr>
        <p:spPr>
          <a:xfrm>
            <a:off x="0" y="0"/>
            <a:ext cx="12192000" cy="6866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0582E7-8953-3F4C-8634-1C6FB4EFDA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D9D88D-4A19-2744-BD82-0762372CF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681" y="1810853"/>
            <a:ext cx="7077919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08EFAD-519D-1A45-9661-63F66A218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681" y="4564063"/>
            <a:ext cx="7077919" cy="9330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61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6D765DB-3D33-4D58-9800-CC287E1551C0}"/>
              </a:ext>
            </a:extLst>
          </p:cNvPr>
          <p:cNvSpPr/>
          <p:nvPr userDrawn="1"/>
        </p:nvSpPr>
        <p:spPr>
          <a:xfrm>
            <a:off x="457200" y="6271404"/>
            <a:ext cx="2743200" cy="586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08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777FA-89BE-0D4D-A3E6-68587F928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572F3-8C13-214A-B376-C2C05B0F1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985BF-735C-F942-A87A-899BB96F73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55918" y="6350971"/>
            <a:ext cx="881381" cy="365125"/>
          </a:xfrm>
          <a:prstGeom prst="rect">
            <a:avLst/>
          </a:prstGeom>
        </p:spPr>
        <p:txBody>
          <a:bodyPr/>
          <a:lstStyle/>
          <a:p>
            <a:fld id="{ABFB7142-126B-F440-B7EE-CB15A2813446}" type="datetimeFigureOut">
              <a:rPr lang="en-US" smtClean="0"/>
              <a:t>03/15/2023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1B2BD-DCF0-CA49-A4C2-5C702AD1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8664" y="6356350"/>
            <a:ext cx="69924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BA0F3-B54B-5648-B04B-57278B32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C6CC-1531-9D43-9929-56C34AA4F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7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777FA-89BE-0D4D-A3E6-68587F928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572F3-8C13-214A-B376-C2C05B0F1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985BF-735C-F942-A87A-899BB96F73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55918" y="6350971"/>
            <a:ext cx="881381" cy="365125"/>
          </a:xfrm>
          <a:prstGeom prst="rect">
            <a:avLst/>
          </a:prstGeom>
        </p:spPr>
        <p:txBody>
          <a:bodyPr/>
          <a:lstStyle/>
          <a:p>
            <a:fld id="{ABFB7142-126B-F440-B7EE-CB15A2813446}" type="datetimeFigureOut">
              <a:rPr lang="en-US" smtClean="0"/>
              <a:t>03/15/2023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1B2BD-DCF0-CA49-A4C2-5C702AD1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8664" y="6356350"/>
            <a:ext cx="69924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BA0F3-B54B-5648-B04B-57278B32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C6CC-1531-9D43-9929-56C34AA4FD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B7E956-7124-F941-B989-529BD87A7B2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FE956A-43BB-7847-8D72-306D51FCB5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04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4E4280C-0C66-B047-B9C7-373A1EDEFF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building&#10;&#10;Description automatically generated">
            <a:extLst>
              <a:ext uri="{FF2B5EF4-FFF2-40B4-BE49-F238E27FC236}">
                <a16:creationId xmlns:a16="http://schemas.microsoft.com/office/drawing/2014/main" id="{18F4825A-768D-E240-AE9A-E6929ED173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D08BB7-936D-874F-BF65-E6C1343E70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0523" y="1709738"/>
            <a:ext cx="7721841" cy="2852737"/>
          </a:xfrm>
        </p:spPr>
        <p:txBody>
          <a:bodyPr anchor="b"/>
          <a:lstStyle>
            <a:lvl1pPr algn="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19FCC-16CE-F24A-B069-FF6B1C7FE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0523" y="4589464"/>
            <a:ext cx="7721841" cy="73557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C3BC6-6923-E649-AF41-A824E47D0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18050" y="6208172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2346C6CC-1531-9D43-9929-56C34AA4F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6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5A6B0-5ACE-8D4E-8C61-B0A801477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959F2-A51D-2B40-A03E-C4721B18E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58A00-57DD-1944-AE99-7E13F92CF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2449" y="1836964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C73C1-75CC-C74E-9F27-2B4B01127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55918" y="6350971"/>
            <a:ext cx="881381" cy="365125"/>
          </a:xfrm>
          <a:prstGeom prst="rect">
            <a:avLst/>
          </a:prstGeom>
        </p:spPr>
        <p:txBody>
          <a:bodyPr/>
          <a:lstStyle/>
          <a:p>
            <a:fld id="{ABFB7142-126B-F440-B7EE-CB15A2813446}" type="datetimeFigureOut">
              <a:rPr lang="en-US" smtClean="0"/>
              <a:t>03/15/2023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FA9B3-ADEB-0648-A921-275E49B7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8664" y="6356350"/>
            <a:ext cx="69924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5EE3E-3409-834B-A175-A52573B00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C6CC-1531-9D43-9929-56C34AA4F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2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0D342-8FB4-D641-ADD6-F82A97725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A87B4-9641-B243-8366-4ABDBBD53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C6CC-1531-9D43-9929-56C34AA4F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574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C7D3A7-642A-0F46-8236-237CA67F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55918" y="6350971"/>
            <a:ext cx="881381" cy="365125"/>
          </a:xfrm>
          <a:prstGeom prst="rect">
            <a:avLst/>
          </a:prstGeom>
        </p:spPr>
        <p:txBody>
          <a:bodyPr/>
          <a:lstStyle/>
          <a:p>
            <a:fld id="{ABFB7142-126B-F440-B7EE-CB15A2813446}" type="datetimeFigureOut">
              <a:rPr lang="en-US" smtClean="0"/>
              <a:t>03/15/2023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481F3A-1FDB-074B-9BA5-3D84769C9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8664" y="6356350"/>
            <a:ext cx="69924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AC2CE-61C8-EA46-BF6B-FA56DF66F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C6CC-1531-9D43-9929-56C34AA4FD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21F079-1338-5A4B-97B4-06BF11FD92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81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7831B-CB70-C84D-8145-3968943E3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1163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10CE6-528D-314C-A679-134BE283F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041" y="344245"/>
            <a:ext cx="6172200" cy="55168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198EE-C23F-694A-96E4-99B23841D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710928"/>
            <a:ext cx="3932237" cy="31580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92A62-751D-7648-8B00-3AD85445A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C6CC-1531-9D43-9929-56C34AA4F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94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901F6-1923-0943-9E01-E4286D2389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53042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76633-FBEF-9041-AFB4-D3289965B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C6CC-1531-9D43-9929-56C34AA4FD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FADA8D-6A86-8249-ADEA-796716BB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1163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09A328A-5C98-EA44-8A4A-2D0BFCA4F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710928"/>
            <a:ext cx="3932237" cy="31580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265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98D826E-BF38-704C-BC1A-E057D4FC5B4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10F51E-F5B2-C94D-807C-A2289D861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291305"/>
            <a:ext cx="9720431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CD293-CF85-0C4F-890C-1D67788AB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409252"/>
            <a:ext cx="10515600" cy="4767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5FEA8-9C6D-4C4D-864E-4E206D9F7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54581" y="6356350"/>
            <a:ext cx="687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6C6CC-1531-9D43-9929-56C34AA4F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8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2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63" r:id="rId10"/>
  </p:sldLayoutIdLst>
  <p:txStyles>
    <p:titleStyle>
      <a:lvl1pPr marL="11113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4000" b="1" kern="1200">
          <a:solidFill>
            <a:srgbClr val="003F7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22288" indent="-23495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Courier New" panose="02070309020205020404" pitchFamily="49" charset="0"/>
        <a:buChar char="o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23495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tabLst/>
        <a:defRPr sz="2000" kern="1200">
          <a:solidFill>
            <a:srgbClr val="003F72"/>
          </a:solidFill>
          <a:latin typeface="+mn-lt"/>
          <a:ea typeface="+mn-ea"/>
          <a:cs typeface="+mn-cs"/>
        </a:defRPr>
      </a:lvl3pPr>
      <a:lvl4pPr marL="1035050" indent="-2143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258888" indent="-214313" algn="l" defTabSz="914400" rtl="0" eaLnBrk="1" latinLnBrk="0" hangingPunct="1">
        <a:lnSpc>
          <a:spcPct val="90000"/>
        </a:lnSpc>
        <a:spcBef>
          <a:spcPts val="500"/>
        </a:spcBef>
        <a:buSzPct val="85000"/>
        <a:buFont typeface="Courier New" panose="02070309020205020404" pitchFamily="49" charset="0"/>
        <a:buChar char="o"/>
        <a:tabLst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benefits.va.gov/gibill/enrollment-manager/enrollment-manager-frequently-asked-questions.asp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va.gov/resources/the-pact-act-and-your-va-benefits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emf"/><Relationship Id="rId5" Type="http://schemas.openxmlformats.org/officeDocument/2006/relationships/image" Target="../media/image6.png"/><Relationship Id="rId4" Type="http://schemas.openxmlformats.org/officeDocument/2006/relationships/hyperlink" Target="https://www.va.gov/resources/the-pact-act-and-your-va-benefit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a.gov/careers-employment/vocational-rehabilitation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vafsccshd@va.gov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opher.t.moore@va.gov" TargetMode="External"/><Relationship Id="rId2" Type="http://schemas.openxmlformats.org/officeDocument/2006/relationships/hyperlink" Target="mailto:SSD.VBAWIN@va.gov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168AE9-3452-3548-B145-2A707EDE8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0523" y="1709738"/>
            <a:ext cx="6753099" cy="2852737"/>
          </a:xfrm>
        </p:spPr>
        <p:txBody>
          <a:bodyPr/>
          <a:lstStyle/>
          <a:p>
            <a:r>
              <a:rPr lang="en-US" dirty="0"/>
              <a:t>Veteran Readiness </a:t>
            </a:r>
            <a:br>
              <a:rPr lang="en-US" dirty="0"/>
            </a:br>
            <a:r>
              <a:rPr lang="en-US" dirty="0"/>
              <a:t>&amp; Employment</a:t>
            </a:r>
            <a:br>
              <a:rPr lang="en-US" dirty="0"/>
            </a:br>
            <a:r>
              <a:rPr lang="en-US" sz="2200" dirty="0"/>
              <a:t>(Formerly Vocational Rehabilitation &amp; Employment)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03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7A52-5107-5F98-84C8-4F175D032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Enrollment Certification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18396-D283-30AE-A5E1-1E071AC5A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1250226"/>
            <a:ext cx="10515600" cy="4767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Enrollment Certification- </a:t>
            </a:r>
            <a:r>
              <a:rPr lang="en-US" sz="2000" dirty="0"/>
              <a:t>can be submitted up to 120 days prior to beginning of term but no later than 30 days after term start date</a:t>
            </a:r>
          </a:p>
          <a:p>
            <a:r>
              <a:rPr lang="en-US" sz="2000" dirty="0"/>
              <a:t>Adjustments and amendments- submit as soon as possible to avoid creating a debt to the Veteran</a:t>
            </a:r>
          </a:p>
          <a:p>
            <a:r>
              <a:rPr lang="en-US" sz="2000" dirty="0"/>
              <a:t>Amendments for tuition and fees- not required for VR&amp;E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Subsistence Allowance </a:t>
            </a:r>
            <a:r>
              <a:rPr lang="en-US" sz="2000" dirty="0"/>
              <a:t>– </a:t>
            </a:r>
          </a:p>
          <a:p>
            <a:pPr lvl="1"/>
            <a:r>
              <a:rPr lang="en-US" sz="2000" dirty="0"/>
              <a:t>Processed only if the facility certifies the Veteran’s training attendance via Enrollment Manager </a:t>
            </a:r>
            <a:r>
              <a:rPr lang="en-US" sz="1600" dirty="0">
                <a:hlinkClick r:id="rId2"/>
              </a:rPr>
              <a:t>Enrollment Manager Frequently Asked Questions - Education and Training (va.gov)</a:t>
            </a:r>
            <a:endParaRPr lang="en-US" sz="2000" dirty="0"/>
          </a:p>
          <a:p>
            <a:pPr lvl="1"/>
            <a:r>
              <a:rPr lang="en-US" sz="2000" dirty="0"/>
              <a:t>Veteran receives payment on the 1</a:t>
            </a:r>
            <a:r>
              <a:rPr lang="en-US" sz="2000" baseline="30000" dirty="0"/>
              <a:t>st</a:t>
            </a:r>
            <a:r>
              <a:rPr lang="en-US" sz="2000" dirty="0"/>
              <a:t> day of following month for training in previous month</a:t>
            </a:r>
          </a:p>
          <a:p>
            <a:pPr lvl="1"/>
            <a:r>
              <a:rPr lang="en-US" sz="2000" dirty="0"/>
              <a:t>Based on training rate of pursuit and number of days attended within the month</a:t>
            </a:r>
          </a:p>
          <a:p>
            <a:pPr lvl="1"/>
            <a:r>
              <a:rPr lang="en-US" sz="2000" dirty="0"/>
              <a:t>CH31 Subsistence Allowance Rate- Veterans who served before 09/11/2001 and/or Post 9/11 GI Bill Rate (BAH)</a:t>
            </a:r>
          </a:p>
          <a:p>
            <a:pPr lvl="1"/>
            <a:r>
              <a:rPr lang="en-US" sz="2000" dirty="0"/>
              <a:t>No subsistence paid for training lest than ½ time (Using VA calculations)</a:t>
            </a:r>
          </a:p>
          <a:p>
            <a:pPr lvl="1"/>
            <a:r>
              <a:rPr lang="en-US" sz="2000" dirty="0"/>
              <a:t>VRC has 10 days to process subsistence allowance after receipt of enrollment verification (received in 24-48 hours)</a:t>
            </a:r>
          </a:p>
        </p:txBody>
      </p:sp>
    </p:spTree>
    <p:extLst>
      <p:ext uri="{BB962C8B-B14F-4D97-AF65-F5344CB8AC3E}">
        <p14:creationId xmlns:p14="http://schemas.microsoft.com/office/powerpoint/2010/main" val="1744967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17E4C-1C51-4576-C59E-19D03F78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8A0A00-6C47-B6CD-D56E-AA032A600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227" y="1844865"/>
            <a:ext cx="3330429" cy="333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75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115E4-4905-417A-ACBC-B5964D99B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291305"/>
            <a:ext cx="11188280" cy="779463"/>
          </a:xfrm>
        </p:spPr>
        <p:txBody>
          <a:bodyPr/>
          <a:lstStyle/>
          <a:p>
            <a:pPr algn="ctr"/>
            <a:r>
              <a:rPr lang="en-US" dirty="0">
                <a:latin typeface="Myraid Pro"/>
              </a:rPr>
              <a:t>VR&amp;E Locations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2EBDF-A1B9-4098-8B20-2502D3182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1070768"/>
            <a:ext cx="10515600" cy="5106195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  <a:defRPr/>
            </a:pPr>
            <a:r>
              <a:rPr lang="en-US" altLang="en-US" sz="2400" b="1" u="sng" dirty="0">
                <a:cs typeface="Georgia" pitchFamily="18" charset="0"/>
              </a:rPr>
              <a:t>Where Are We Located</a:t>
            </a:r>
          </a:p>
          <a:p>
            <a:pPr marL="400050" lvl="1" indent="0">
              <a:spcAft>
                <a:spcPts val="600"/>
              </a:spcAft>
              <a:buNone/>
              <a:defRPr/>
            </a:pPr>
            <a:r>
              <a:rPr lang="en-US" altLang="en-US" sz="2100" dirty="0">
                <a:cs typeface="Georgia" pitchFamily="18" charset="0"/>
              </a:rPr>
              <a:t>8 locations throughout North Carolina:  </a:t>
            </a:r>
          </a:p>
          <a:p>
            <a:pPr marL="742950" lvl="1" indent="-342900">
              <a:defRPr/>
            </a:pPr>
            <a:r>
              <a:rPr lang="en-US" altLang="en-US" sz="2100" dirty="0">
                <a:cs typeface="Georgia" pitchFamily="18" charset="0"/>
              </a:rPr>
              <a:t>Winston-Salem Regional Office</a:t>
            </a:r>
          </a:p>
          <a:p>
            <a:pPr marL="1020762" lvl="2" indent="-342900">
              <a:defRPr/>
            </a:pPr>
            <a:r>
              <a:rPr lang="en-US" altLang="en-US" sz="1700" dirty="0">
                <a:cs typeface="Georgia" pitchFamily="18" charset="0"/>
              </a:rPr>
              <a:t>Asheville VA Medical Center</a:t>
            </a:r>
          </a:p>
          <a:p>
            <a:pPr marL="1020762" lvl="2" indent="-342900">
              <a:defRPr/>
            </a:pPr>
            <a:r>
              <a:rPr lang="en-US" altLang="en-US" sz="1700" dirty="0">
                <a:cs typeface="Georgia" pitchFamily="18" charset="0"/>
              </a:rPr>
              <a:t>Salisbury VA Medical Center</a:t>
            </a:r>
          </a:p>
          <a:p>
            <a:pPr marL="1020762" lvl="2" indent="-342900">
              <a:defRPr/>
            </a:pPr>
            <a:r>
              <a:rPr lang="en-US" altLang="en-US" sz="1700" dirty="0">
                <a:cs typeface="Georgia" pitchFamily="18" charset="0"/>
              </a:rPr>
              <a:t>Charlotte VA Community Based Outpatient Clinic</a:t>
            </a:r>
          </a:p>
          <a:p>
            <a:pPr marL="742950" lvl="1" indent="-342900">
              <a:defRPr/>
            </a:pPr>
            <a:r>
              <a:rPr lang="en-US" altLang="en-US" sz="2100" dirty="0">
                <a:cs typeface="Georgia" pitchFamily="18" charset="0"/>
              </a:rPr>
              <a:t>Fort Bragg </a:t>
            </a:r>
            <a:endParaRPr lang="en-US" altLang="en-US" sz="1700" dirty="0">
              <a:cs typeface="Georgia" pitchFamily="18" charset="0"/>
            </a:endParaRPr>
          </a:p>
          <a:p>
            <a:pPr marL="1020762" lvl="2" indent="-342900">
              <a:defRPr/>
            </a:pPr>
            <a:r>
              <a:rPr lang="en-US" altLang="en-US" sz="1700" dirty="0">
                <a:cs typeface="Georgia" pitchFamily="18" charset="0"/>
              </a:rPr>
              <a:t>Fayetteville Technical Community College</a:t>
            </a:r>
          </a:p>
          <a:p>
            <a:pPr marL="742950" lvl="1" indent="-342900">
              <a:defRPr/>
            </a:pPr>
            <a:r>
              <a:rPr lang="en-US" altLang="en-US" sz="2100" dirty="0">
                <a:cs typeface="Georgia" pitchFamily="18" charset="0"/>
              </a:rPr>
              <a:t>Camp Lejeune</a:t>
            </a:r>
          </a:p>
          <a:p>
            <a:pPr marL="742950" lvl="1" indent="-342900">
              <a:defRPr/>
            </a:pPr>
            <a:r>
              <a:rPr lang="en-US" altLang="en-US" sz="2100" dirty="0">
                <a:cs typeface="Georgia" pitchFamily="18" charset="0"/>
              </a:rPr>
              <a:t>Raleigh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u="sng" dirty="0"/>
              <a:t>How to Reach VR&amp;E</a:t>
            </a:r>
          </a:p>
          <a:p>
            <a:pPr marL="400050" lvl="1" indent="0">
              <a:buNone/>
            </a:pPr>
            <a:r>
              <a:rPr lang="en-US" sz="2100" dirty="0"/>
              <a:t>Phone:  336-714-6099</a:t>
            </a:r>
          </a:p>
          <a:p>
            <a:pPr marL="400050" lvl="1" indent="0">
              <a:buNone/>
            </a:pPr>
            <a:r>
              <a:rPr lang="en-US" sz="2100" dirty="0"/>
              <a:t>Email: </a:t>
            </a:r>
            <a:r>
              <a:rPr lang="en-US" sz="2100" dirty="0">
                <a:solidFill>
                  <a:srgbClr val="0070C0"/>
                </a:solidFill>
              </a:rPr>
              <a:t>VREEMPLOYMENT.VBAWIN@va.gov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56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D3D11CE8-B270-6C14-6CAA-771629C95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303" y="-34862"/>
            <a:ext cx="12234605" cy="68214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112F8B4-A61D-3FA0-EAB3-7A2404454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4240" y="4579535"/>
            <a:ext cx="9742051" cy="1939456"/>
          </a:xfrm>
          <a:prstGeom prst="rect">
            <a:avLst/>
          </a:prstGeom>
          <a:solidFill>
            <a:srgbClr val="007CBA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QR scannable code for VA.gov/PACT">
            <a:extLst>
              <a:ext uri="{FF2B5EF4-FFF2-40B4-BE49-F238E27FC236}">
                <a16:creationId xmlns:a16="http://schemas.microsoft.com/office/drawing/2014/main" id="{53991D0F-3911-7501-B7E1-5EA98DA9A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705" y="5600699"/>
            <a:ext cx="1027475" cy="1027475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017627D-695A-3907-EBAA-2E085C4D73F9}"/>
              </a:ext>
            </a:extLst>
          </p:cNvPr>
          <p:cNvSpPr txBox="1">
            <a:spLocks/>
          </p:cNvSpPr>
          <p:nvPr/>
        </p:nvSpPr>
        <p:spPr>
          <a:xfrm>
            <a:off x="1157657" y="4778103"/>
            <a:ext cx="9876684" cy="167226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F7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72"/>
              </a:buClr>
              <a:buFont typeface="Arial" panose="020B0604020202020204" pitchFamily="34" charset="0"/>
              <a:buChar char="̶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7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7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7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rebuchet MS" panose="020B0603020202020204" pitchFamily="34" charset="0"/>
              </a:rPr>
              <a:t>The</a:t>
            </a:r>
            <a:r>
              <a:rPr lang="en-US" sz="1800" b="1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rebuchet MS" panose="020B0603020202020204" pitchFamily="34" charset="0"/>
              </a:rPr>
              <a:t> PACT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rebuchet MS" panose="020B0603020202020204" pitchFamily="34" charset="0"/>
              </a:rPr>
              <a:t>Act</a:t>
            </a:r>
            <a:r>
              <a:rPr lang="en-US" sz="1800" b="1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rebuchet MS" panose="020B0603020202020204" pitchFamily="34" charset="0"/>
              </a:rPr>
              <a:t> :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haroni"/>
            </a:endParaRPr>
          </a:p>
          <a:p>
            <a:pPr marL="433716" indent="-342900">
              <a:lnSpc>
                <a:spcPct val="111000"/>
              </a:lnSpc>
              <a:spcBef>
                <a:spcPts val="370"/>
              </a:spcBef>
              <a:buFont typeface="Wingdings" pitchFamily="2" charset="2"/>
              <a:buChar char="§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Expands</a:t>
            </a:r>
            <a:r>
              <a:rPr lang="en-US" sz="18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and</a:t>
            </a:r>
            <a:r>
              <a:rPr lang="en-US" sz="18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extends</a:t>
            </a:r>
            <a:r>
              <a:rPr lang="en-US" sz="18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eligibility</a:t>
            </a:r>
            <a:r>
              <a:rPr lang="en-US" sz="18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for</a:t>
            </a:r>
            <a:r>
              <a:rPr lang="en-US" sz="18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VA</a:t>
            </a:r>
            <a:r>
              <a:rPr lang="en-US" sz="18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health</a:t>
            </a:r>
            <a:r>
              <a:rPr lang="en-US" sz="18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care for Veterans with toxic exposures</a:t>
            </a:r>
            <a:b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and Veterans of the Vietnam era,</a:t>
            </a:r>
            <a:r>
              <a:rPr lang="en-US" sz="1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Gulf</a:t>
            </a:r>
            <a:r>
              <a:rPr lang="en-US" sz="1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War</a:t>
            </a:r>
            <a:r>
              <a:rPr lang="en-US" sz="1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era,</a:t>
            </a:r>
            <a:r>
              <a:rPr lang="en-US" sz="1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and</a:t>
            </a:r>
            <a:r>
              <a:rPr lang="en-US" sz="1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Post-9/11</a:t>
            </a:r>
            <a:r>
              <a:rPr lang="en-US" sz="1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era.</a:t>
            </a:r>
            <a:endParaRPr lang="en-US" sz="1800" spc="-45" dirty="0">
              <a:solidFill>
                <a:schemeClr val="tx1">
                  <a:lumMod val="95000"/>
                  <a:lumOff val="5000"/>
                </a:schemeClr>
              </a:solidFill>
              <a:latin typeface="Source Sans Pro" panose="020B0503030403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33716" indent="-342900">
              <a:lnSpc>
                <a:spcPct val="111000"/>
              </a:lnSpc>
              <a:spcBef>
                <a:spcPts val="370"/>
              </a:spcBef>
              <a:buFont typeface="Wingdings" pitchFamily="2" charset="2"/>
              <a:buChar char="§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Expands</a:t>
            </a:r>
            <a:r>
              <a:rPr lang="en-US" sz="1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eligibility for</a:t>
            </a:r>
            <a:r>
              <a:rPr lang="en-US" sz="1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benefits</a:t>
            </a:r>
            <a:r>
              <a:rPr lang="en-US" sz="1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for</a:t>
            </a:r>
            <a:r>
              <a:rPr lang="en-US" sz="1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Veterans</a:t>
            </a:r>
            <a:r>
              <a:rPr lang="en-US" sz="1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exposed</a:t>
            </a:r>
            <a:r>
              <a:rPr lang="en-US" sz="1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to</a:t>
            </a:r>
            <a:r>
              <a:rPr lang="en-US" sz="1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toxic</a:t>
            </a:r>
            <a:r>
              <a:rPr lang="en-US" sz="1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substances.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6BED5A9-798B-5F2C-4782-0B14571704C1}"/>
              </a:ext>
            </a:extLst>
          </p:cNvPr>
          <p:cNvSpPr txBox="1">
            <a:spLocks/>
          </p:cNvSpPr>
          <p:nvPr/>
        </p:nvSpPr>
        <p:spPr>
          <a:xfrm>
            <a:off x="786554" y="2711469"/>
            <a:ext cx="10618891" cy="193945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F7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72"/>
              </a:buClr>
              <a:buFont typeface="Arial" panose="020B0604020202020204" pitchFamily="34" charset="0"/>
              <a:buChar char="̶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7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7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7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  <a:cs typeface="Aharoni"/>
              </a:rPr>
              <a:t>The Sergeant First Class Heath Robinson</a:t>
            </a:r>
            <a:b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  <a:cs typeface="Aharoni"/>
              </a:rPr>
            </a:br>
            <a: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  <a:cs typeface="Aharoni"/>
              </a:rPr>
              <a:t>Promise to Address Comprehensive Toxics (PACT) Act of 2022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cs typeface="Aharoni"/>
              </a:rPr>
            </a:br>
            <a:r>
              <a:rPr lang="en-US" sz="1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is</a:t>
            </a:r>
            <a:r>
              <a:rPr lang="en-US" sz="1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</a:t>
            </a:r>
            <a:r>
              <a:rPr lang="en-US" sz="1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new</a:t>
            </a:r>
            <a:r>
              <a:rPr lang="en-US" sz="1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law</a:t>
            </a:r>
            <a:r>
              <a:rPr lang="en-US" sz="1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that</a:t>
            </a:r>
            <a:r>
              <a:rPr lang="en-US" sz="1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expands</a:t>
            </a:r>
            <a:r>
              <a:rPr lang="en-US" sz="1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VA</a:t>
            </a:r>
            <a:r>
              <a:rPr lang="en-US" sz="1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health</a:t>
            </a:r>
            <a:r>
              <a:rPr lang="en-US" sz="1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care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and</a:t>
            </a:r>
            <a:r>
              <a:rPr lang="en-US" sz="1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benefits</a:t>
            </a:r>
            <a:r>
              <a:rPr lang="en-US" sz="1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for</a:t>
            </a:r>
            <a:r>
              <a:rPr lang="en-US" sz="1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Veterans</a:t>
            </a:r>
            <a:r>
              <a:rPr lang="en-US" sz="1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exposed</a:t>
            </a:r>
            <a:r>
              <a:rPr lang="en-US" sz="1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to</a:t>
            </a:r>
            <a:r>
              <a:rPr lang="en-US" sz="1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burn</a:t>
            </a:r>
            <a:r>
              <a:rPr lang="en-US" sz="1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pits</a:t>
            </a:r>
            <a:r>
              <a:rPr lang="en-US" sz="1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and</a:t>
            </a:r>
            <a:r>
              <a:rPr lang="en-US" sz="1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other toxic</a:t>
            </a:r>
            <a:r>
              <a:rPr lang="en-US" sz="18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substances.</a:t>
            </a:r>
            <a:r>
              <a:rPr lang="en-US" sz="18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This</a:t>
            </a:r>
            <a:r>
              <a:rPr lang="en-US" sz="18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law</a:t>
            </a:r>
            <a:r>
              <a:rPr lang="en-US" sz="18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helps</a:t>
            </a:r>
            <a:r>
              <a:rPr lang="en-US" sz="18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us</a:t>
            </a:r>
            <a:r>
              <a:rPr lang="en-US" sz="18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provide</a:t>
            </a:r>
            <a:r>
              <a:rPr lang="en-US" sz="18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generations</a:t>
            </a:r>
            <a:r>
              <a:rPr lang="en-US" sz="18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of Veterans—and</a:t>
            </a:r>
            <a:r>
              <a:rPr lang="en-US" sz="1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their</a:t>
            </a:r>
            <a:r>
              <a:rPr lang="en-US" sz="1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survivors—</a:t>
            </a:r>
            <a:b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with</a:t>
            </a:r>
            <a:r>
              <a:rPr lang="en-US" sz="1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the</a:t>
            </a:r>
            <a:r>
              <a:rPr lang="en-US" sz="1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care</a:t>
            </a:r>
            <a:r>
              <a:rPr lang="en-US" sz="1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and</a:t>
            </a:r>
            <a:r>
              <a:rPr lang="en-US" sz="1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benefits they’ve</a:t>
            </a:r>
            <a:r>
              <a:rPr lang="en-US" sz="1800" spc="-75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earned</a:t>
            </a:r>
            <a:r>
              <a:rPr lang="en-US" sz="1800" spc="-75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and</a:t>
            </a:r>
            <a:r>
              <a:rPr lang="en-US" sz="1800" spc="-75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deserve.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ea typeface="Trebuchet MS" panose="020B0603020202020204" pitchFamily="34" charset="0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461B0D41-AA41-3197-B40B-BA896BC6BF21}"/>
              </a:ext>
            </a:extLst>
          </p:cNvPr>
          <p:cNvSpPr txBox="1">
            <a:spLocks/>
          </p:cNvSpPr>
          <p:nvPr/>
        </p:nvSpPr>
        <p:spPr>
          <a:xfrm>
            <a:off x="6578843" y="2327141"/>
            <a:ext cx="2618103" cy="32639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F7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72"/>
              </a:buClr>
              <a:buFont typeface="Arial" panose="020B0604020202020204" pitchFamily="34" charset="0"/>
              <a:buChar char="̶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7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7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7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spc="-70" dirty="0">
                <a:latin typeface="Source Sans Pro" panose="020B0503030403020204" pitchFamily="34" charset="0"/>
                <a:ea typeface="Source Sans Pro" panose="020B0503030403020204" pitchFamily="34" charset="0"/>
                <a:cs typeface="Trebuchet MS" panose="020B0603020202020204" pitchFamily="34" charset="0"/>
              </a:rPr>
              <a:t>Post-9/11 Afghanistan and Iraq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22" name="image4.jpeg" descr="Military campaign ribbon for Iraq">
            <a:extLst>
              <a:ext uri="{FF2B5EF4-FFF2-40B4-BE49-F238E27FC236}">
                <a16:creationId xmlns:a16="http://schemas.microsoft.com/office/drawing/2014/main" id="{F0090016-C910-B075-C370-5C00C8034BE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57759" y="1904912"/>
            <a:ext cx="1400639" cy="383827"/>
          </a:xfrm>
          <a:prstGeom prst="rect">
            <a:avLst/>
          </a:prstGeom>
        </p:spPr>
      </p:pic>
      <p:pic>
        <p:nvPicPr>
          <p:cNvPr id="20" name="image3.jpeg" descr="Military campaign ribbon for Afghanistan">
            <a:extLst>
              <a:ext uri="{FF2B5EF4-FFF2-40B4-BE49-F238E27FC236}">
                <a16:creationId xmlns:a16="http://schemas.microsoft.com/office/drawing/2014/main" id="{9B6405F8-ACAE-960D-AEC5-7F37B2B2CCC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30090" y="1907131"/>
            <a:ext cx="1400639" cy="383827"/>
          </a:xfrm>
          <a:prstGeom prst="rect">
            <a:avLst/>
          </a:prstGeom>
        </p:spPr>
      </p:pic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5377599-6A72-2CDB-EB88-201CB765C4C6}"/>
              </a:ext>
            </a:extLst>
          </p:cNvPr>
          <p:cNvSpPr txBox="1">
            <a:spLocks/>
          </p:cNvSpPr>
          <p:nvPr/>
        </p:nvSpPr>
        <p:spPr>
          <a:xfrm>
            <a:off x="4639109" y="2327560"/>
            <a:ext cx="1405620" cy="32639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F7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72"/>
              </a:buClr>
              <a:buFont typeface="Arial" panose="020B0604020202020204" pitchFamily="34" charset="0"/>
              <a:buChar char="̶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7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7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7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spc="-70" dirty="0"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Gulf War Era</a:t>
            </a:r>
            <a:endParaRPr lang="en-US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8" name="image2.png" descr="Military campaign ribbon for the Gulf War Era">
            <a:extLst>
              <a:ext uri="{FF2B5EF4-FFF2-40B4-BE49-F238E27FC236}">
                <a16:creationId xmlns:a16="http://schemas.microsoft.com/office/drawing/2014/main" id="{E99D113E-34E4-B7F4-ECF1-5D5A10558FA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24707" y="1902598"/>
            <a:ext cx="1403359" cy="388361"/>
          </a:xfrm>
          <a:prstGeom prst="rect">
            <a:avLst/>
          </a:prstGeom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05223E4-89C6-E977-334E-48F68AD79E42}"/>
              </a:ext>
            </a:extLst>
          </p:cNvPr>
          <p:cNvSpPr txBox="1">
            <a:spLocks/>
          </p:cNvSpPr>
          <p:nvPr/>
        </p:nvSpPr>
        <p:spPr>
          <a:xfrm>
            <a:off x="2877603" y="2327561"/>
            <a:ext cx="1405620" cy="32639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F7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72"/>
              </a:buClr>
              <a:buFont typeface="Arial" panose="020B0604020202020204" pitchFamily="34" charset="0"/>
              <a:buChar char="̶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7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7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7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spc="-70" dirty="0">
                <a:latin typeface="Source Sans Pro" panose="020B0503030403020204" pitchFamily="34" charset="0"/>
                <a:ea typeface="Source Sans Pro" panose="020B0503030403020204" pitchFamily="34" charset="0"/>
                <a:cs typeface="Trebuchet MS" panose="020B0603020202020204" pitchFamily="34" charset="0"/>
              </a:rPr>
              <a:t>Vietnam</a:t>
            </a:r>
            <a:r>
              <a:rPr lang="en-US" sz="1200" spc="-70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rebuchet MS" panose="020B0603020202020204" pitchFamily="34" charset="0"/>
              </a:rPr>
              <a:t> </a:t>
            </a:r>
            <a:endParaRPr lang="en-US" sz="1800" dirty="0">
              <a:solidFill>
                <a:srgbClr val="C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6" name="image1.png" descr="Military campaign ribbon for Vietnam">
            <a:extLst>
              <a:ext uri="{FF2B5EF4-FFF2-40B4-BE49-F238E27FC236}">
                <a16:creationId xmlns:a16="http://schemas.microsoft.com/office/drawing/2014/main" id="{BCE69451-07EB-C1FC-7EFC-3B18FAD9B32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9369" y="1892702"/>
            <a:ext cx="1406986" cy="38836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AA3EE5D-C1EC-4579-76A5-83E561EAD1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54480" y="71438"/>
            <a:ext cx="10515600" cy="13255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3F7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What is the PACT Act?</a:t>
            </a:r>
          </a:p>
        </p:txBody>
      </p:sp>
    </p:spTree>
    <p:extLst>
      <p:ext uri="{BB962C8B-B14F-4D97-AF65-F5344CB8AC3E}">
        <p14:creationId xmlns:p14="http://schemas.microsoft.com/office/powerpoint/2010/main" val="2958405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997091BC-6789-408C-DBF1-B80F0F2FD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34605" cy="682142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DE5A727-C670-9948-54A5-C91B25FF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3901" y="3309861"/>
            <a:ext cx="890293" cy="890293"/>
          </a:xfrm>
          <a:prstGeom prst="ellipse">
            <a:avLst/>
          </a:prstGeom>
          <a:solidFill>
            <a:srgbClr val="007CBA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1F38B8-1D2D-11B1-60B5-3A58A4E95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15025" y="3309861"/>
            <a:ext cx="890293" cy="890293"/>
          </a:xfrm>
          <a:prstGeom prst="ellipse">
            <a:avLst/>
          </a:prstGeom>
          <a:solidFill>
            <a:srgbClr val="007CBA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014FD9-9206-5D20-A2F6-FFB7D946A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3901" y="1863609"/>
            <a:ext cx="11284199" cy="1101956"/>
          </a:xfrm>
          <a:prstGeom prst="rect">
            <a:avLst/>
          </a:prstGeom>
          <a:solidFill>
            <a:srgbClr val="007CBA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QR scannable code for VA.gov/PACT">
            <a:extLst>
              <a:ext uri="{FF2B5EF4-FFF2-40B4-BE49-F238E27FC236}">
                <a16:creationId xmlns:a16="http://schemas.microsoft.com/office/drawing/2014/main" id="{6BDE7ED3-0FCE-949B-F377-060B53819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75" y="5604369"/>
            <a:ext cx="1023806" cy="10238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0CBD767-03B9-8E52-9779-EACC805A0291}"/>
              </a:ext>
            </a:extLst>
          </p:cNvPr>
          <p:cNvSpPr txBox="1"/>
          <p:nvPr/>
        </p:nvSpPr>
        <p:spPr>
          <a:xfrm>
            <a:off x="6863200" y="3309861"/>
            <a:ext cx="485705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F7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On or After September 11, 2001: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b="1" dirty="0">
                <a:solidFill>
                  <a:srgbClr val="007BBA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Afghanistan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b="1" dirty="0">
                <a:solidFill>
                  <a:srgbClr val="003F72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Djibouti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b="1" dirty="0">
                <a:solidFill>
                  <a:srgbClr val="007BBA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Egypt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b="1" dirty="0">
                <a:solidFill>
                  <a:srgbClr val="003F7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Jordan</a:t>
            </a:r>
            <a:endParaRPr lang="en-US" b="1" dirty="0">
              <a:solidFill>
                <a:srgbClr val="003F72"/>
              </a:solidFill>
              <a:effectLst/>
              <a:latin typeface="Source Sans Pro SemiBold" panose="020B0503030403020204" pitchFamily="34" charset="0"/>
              <a:ea typeface="Source Sans Pro SemiBold" panose="020B0503030403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b="1" dirty="0">
                <a:solidFill>
                  <a:srgbClr val="007BBA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Lebanon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b="1" dirty="0">
                <a:solidFill>
                  <a:srgbClr val="003F72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Syria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b="1" dirty="0">
                <a:solidFill>
                  <a:srgbClr val="007BBA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Uzbekistan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b="1" dirty="0">
                <a:solidFill>
                  <a:srgbClr val="003F72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Yemen</a:t>
            </a:r>
          </a:p>
          <a:p>
            <a:endParaRPr lang="en-US" dirty="0"/>
          </a:p>
        </p:txBody>
      </p:sp>
      <p:pic>
        <p:nvPicPr>
          <p:cNvPr id="16" name="Picture 15" descr="Color icon of gray dog tags with a yellow star&#10;">
            <a:extLst>
              <a:ext uri="{FF2B5EF4-FFF2-40B4-BE49-F238E27FC236}">
                <a16:creationId xmlns:a16="http://schemas.microsoft.com/office/drawing/2014/main" id="{6B0596B4-D7EF-45FD-C509-919F623C0E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4794" y="3333283"/>
            <a:ext cx="392018" cy="6994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C369B8-6AAA-7A53-5BE8-A4B6AC55FC7F}"/>
              </a:ext>
            </a:extLst>
          </p:cNvPr>
          <p:cNvSpPr txBox="1"/>
          <p:nvPr/>
        </p:nvSpPr>
        <p:spPr>
          <a:xfrm>
            <a:off x="1383028" y="3309861"/>
            <a:ext cx="436054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F7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On or After August 2, 1990: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b="1" dirty="0">
                <a:solidFill>
                  <a:srgbClr val="007BBA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Bahrain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b="1" dirty="0">
                <a:solidFill>
                  <a:srgbClr val="003F72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Iraq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b="1" dirty="0">
                <a:solidFill>
                  <a:srgbClr val="007BBA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Kuwait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b="1" dirty="0">
                <a:solidFill>
                  <a:srgbClr val="003F72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Oman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b="1" dirty="0">
                <a:solidFill>
                  <a:srgbClr val="007BBA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Qatar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b="1" dirty="0">
                <a:solidFill>
                  <a:srgbClr val="003F72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Saudi Arabia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b="1" dirty="0">
                <a:solidFill>
                  <a:srgbClr val="007BBA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Somalia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b="1" dirty="0">
                <a:solidFill>
                  <a:srgbClr val="003F72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The United Arab Emirates (UAE)</a:t>
            </a:r>
          </a:p>
          <a:p>
            <a:endParaRPr lang="en-US" dirty="0"/>
          </a:p>
        </p:txBody>
      </p:sp>
      <p:pic>
        <p:nvPicPr>
          <p:cNvPr id="15" name="Picture 14" descr="Color icon of a green army helmet with yellow star on the side&#10;">
            <a:extLst>
              <a:ext uri="{FF2B5EF4-FFF2-40B4-BE49-F238E27FC236}">
                <a16:creationId xmlns:a16="http://schemas.microsoft.com/office/drawing/2014/main" id="{0B0CC4AE-F98C-FEB6-898C-F6F633C2F5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760" y="3450245"/>
            <a:ext cx="624197" cy="6734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644631-B68F-E8B6-39BD-B3BC2618F656}"/>
              </a:ext>
            </a:extLst>
          </p:cNvPr>
          <p:cNvSpPr txBox="1"/>
          <p:nvPr/>
        </p:nvSpPr>
        <p:spPr>
          <a:xfrm>
            <a:off x="921040" y="2065025"/>
            <a:ext cx="1034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If a Veteran served in any of these locations and time periods, they are eligible for the new Gulf War-related</a:t>
            </a:r>
            <a:br>
              <a:rPr lang="en-US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presumptions. This includes the airspace above any of these locations.</a:t>
            </a:r>
          </a:p>
        </p:txBody>
      </p:sp>
      <p:sp>
        <p:nvSpPr>
          <p:cNvPr id="3" name="Title 15">
            <a:extLst>
              <a:ext uri="{FF2B5EF4-FFF2-40B4-BE49-F238E27FC236}">
                <a16:creationId xmlns:a16="http://schemas.microsoft.com/office/drawing/2014/main" id="{DEBF8C99-99BB-9764-CF35-BBCBF5D845A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54480" y="73025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F72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Gulf War Era and Post-9/11 Eligibility</a:t>
            </a:r>
          </a:p>
        </p:txBody>
      </p:sp>
    </p:spTree>
    <p:extLst>
      <p:ext uri="{BB962C8B-B14F-4D97-AF65-F5344CB8AC3E}">
        <p14:creationId xmlns:p14="http://schemas.microsoft.com/office/powerpoint/2010/main" val="151610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D3D11CE8-B270-6C14-6CAA-771629C95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32381" cy="68201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68B7BC-B14E-8650-09F9-CF51F2285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0216" y="1716755"/>
            <a:ext cx="11587212" cy="860289"/>
          </a:xfrm>
          <a:prstGeom prst="rect">
            <a:avLst/>
          </a:prstGeom>
          <a:solidFill>
            <a:srgbClr val="007CBA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QR scannable code for VA.gov/PACT">
            <a:extLst>
              <a:ext uri="{FF2B5EF4-FFF2-40B4-BE49-F238E27FC236}">
                <a16:creationId xmlns:a16="http://schemas.microsoft.com/office/drawing/2014/main" id="{95DCD469-D5DB-4526-363A-52A4FD907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75" y="5604369"/>
            <a:ext cx="1023806" cy="1023806"/>
          </a:xfrm>
          <a:prstGeom prst="rect">
            <a:avLst/>
          </a:prstGeom>
        </p:spPr>
      </p:pic>
      <p:pic>
        <p:nvPicPr>
          <p:cNvPr id="2" name="Picture 6" descr="Color photo of a Veteran wearing a black hat and a blue jacket">
            <a:extLst>
              <a:ext uri="{FF2B5EF4-FFF2-40B4-BE49-F238E27FC236}">
                <a16:creationId xmlns:a16="http://schemas.microsoft.com/office/drawing/2014/main" id="{D0664510-E187-666A-8F2D-C816856FB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2927" y="2700751"/>
            <a:ext cx="2690971" cy="2838221"/>
          </a:xfrm>
          <a:prstGeom prst="roundRect">
            <a:avLst>
              <a:gd name="adj" fmla="val 16667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7DDE7B8-AA00-B375-3027-4715E3BBCEE3}"/>
              </a:ext>
            </a:extLst>
          </p:cNvPr>
          <p:cNvSpPr txBox="1">
            <a:spLocks/>
          </p:cNvSpPr>
          <p:nvPr/>
        </p:nvSpPr>
        <p:spPr>
          <a:xfrm>
            <a:off x="5146594" y="2756505"/>
            <a:ext cx="5418325" cy="42177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F7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72"/>
              </a:buClr>
              <a:buFont typeface="Arial" panose="020B0604020202020204" pitchFamily="34" charset="0"/>
              <a:buChar char="̶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7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7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7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45"/>
              </a:spcBef>
              <a:buClr>
                <a:srgbClr val="003B71"/>
              </a:buClr>
              <a:buSzPts val="900"/>
              <a:buFont typeface="Wingdings" pitchFamily="2" charset="2"/>
              <a:buChar char="§"/>
              <a:tabLst>
                <a:tab pos="271145" algn="l"/>
              </a:tabLst>
            </a:pPr>
            <a:r>
              <a:rPr lang="en-US" sz="1600" b="1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Kidney</a:t>
            </a:r>
            <a:r>
              <a:rPr lang="en-US" sz="1600" b="1" spc="-5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1600" b="1" spc="-10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cancer</a:t>
            </a:r>
            <a:endParaRPr lang="en-US" sz="1600" b="1" dirty="0">
              <a:latin typeface="Source Sans Pro SemiBold" panose="020B0503030403020204" pitchFamily="34" charset="0"/>
              <a:ea typeface="Source Sans Pro SemiBold" panose="020B0503030403020204" pitchFamily="34" charset="0"/>
              <a:cs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ts val="245"/>
              </a:spcBef>
              <a:buClr>
                <a:srgbClr val="003B71"/>
              </a:buClr>
              <a:buSzPts val="900"/>
              <a:buFont typeface="Wingdings" pitchFamily="2" charset="2"/>
              <a:buChar char="§"/>
              <a:tabLst>
                <a:tab pos="271145" algn="l"/>
              </a:tabLst>
            </a:pPr>
            <a:r>
              <a:rPr lang="en-US" sz="1600" b="1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Lymphomatic</a:t>
            </a:r>
            <a:r>
              <a:rPr lang="en-US" sz="1600" b="1" spc="-45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1600" b="1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cancer</a:t>
            </a:r>
            <a:r>
              <a:rPr lang="en-US" sz="1600" b="1" spc="-40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1600" b="1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of</a:t>
            </a:r>
            <a:r>
              <a:rPr lang="en-US" sz="1600" b="1" spc="-40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1600" b="1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any</a:t>
            </a:r>
            <a:r>
              <a:rPr lang="en-US" sz="1600" b="1" spc="-40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1600" b="1" spc="-20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type</a:t>
            </a:r>
            <a:endParaRPr lang="en-US" sz="1600" b="1" dirty="0">
              <a:latin typeface="Source Sans Pro SemiBold" panose="020B0503030403020204" pitchFamily="34" charset="0"/>
              <a:ea typeface="Source Sans Pro SemiBold" panose="020B0503030403020204" pitchFamily="34" charset="0"/>
              <a:cs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ts val="245"/>
              </a:spcBef>
              <a:buClr>
                <a:srgbClr val="003B71"/>
              </a:buClr>
              <a:buSzPts val="900"/>
              <a:buFont typeface="Wingdings" pitchFamily="2" charset="2"/>
              <a:buChar char="§"/>
              <a:tabLst>
                <a:tab pos="271145" algn="l"/>
              </a:tabLst>
            </a:pPr>
            <a:r>
              <a:rPr lang="en-US" sz="1600" b="1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Lymphoma</a:t>
            </a:r>
            <a:r>
              <a:rPr lang="en-US" sz="1600" b="1" spc="-15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1600" b="1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of</a:t>
            </a:r>
            <a:r>
              <a:rPr lang="en-US" sz="1600" b="1" spc="-10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1600" b="1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any</a:t>
            </a:r>
            <a:r>
              <a:rPr lang="en-US" sz="1600" b="1" spc="-10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1600" b="1" spc="-20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type</a:t>
            </a:r>
            <a:endParaRPr lang="en-US" sz="1600" b="1" dirty="0">
              <a:latin typeface="Source Sans Pro SemiBold" panose="020B0503030403020204" pitchFamily="34" charset="0"/>
              <a:ea typeface="Source Sans Pro SemiBold" panose="020B0503030403020204" pitchFamily="34" charset="0"/>
              <a:cs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ts val="245"/>
              </a:spcBef>
              <a:buClr>
                <a:srgbClr val="003B71"/>
              </a:buClr>
              <a:buSzPts val="900"/>
              <a:buFont typeface="Wingdings" pitchFamily="2" charset="2"/>
              <a:buChar char="§"/>
              <a:tabLst>
                <a:tab pos="271145" algn="l"/>
              </a:tabLst>
            </a:pPr>
            <a:r>
              <a:rPr lang="en-US" sz="1600" b="1" spc="-10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Melanoma</a:t>
            </a:r>
            <a:endParaRPr lang="en-US" sz="1600" b="1" dirty="0">
              <a:latin typeface="Source Sans Pro SemiBold" panose="020B0503030403020204" pitchFamily="34" charset="0"/>
              <a:ea typeface="Source Sans Pro SemiBold" panose="020B0503030403020204" pitchFamily="34" charset="0"/>
              <a:cs typeface="Trebuchet MS" panose="020B0603020202020204" pitchFamily="34" charset="0"/>
            </a:endParaRPr>
          </a:p>
          <a:p>
            <a:pPr marR="24130">
              <a:lnSpc>
                <a:spcPct val="100000"/>
              </a:lnSpc>
              <a:spcBef>
                <a:spcPts val="245"/>
              </a:spcBef>
              <a:buClr>
                <a:srgbClr val="003B71"/>
              </a:buClr>
              <a:buSzPts val="900"/>
              <a:buFont typeface="Wingdings" pitchFamily="2" charset="2"/>
              <a:buChar char="§"/>
              <a:tabLst>
                <a:tab pos="271145" algn="l"/>
              </a:tabLst>
            </a:pPr>
            <a:r>
              <a:rPr lang="en-US" sz="1600" b="1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Monoclonal</a:t>
            </a:r>
            <a:r>
              <a:rPr lang="en-US" sz="1600" b="1" spc="-10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1600" b="1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gammopathy</a:t>
            </a:r>
            <a:r>
              <a:rPr lang="en-US" sz="1600" b="1" spc="-10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1600" b="1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of </a:t>
            </a:r>
            <a:br>
              <a:rPr lang="en-US" sz="1600" b="1" dirty="0"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</a:br>
            <a:r>
              <a:rPr lang="en-US" sz="1600" b="1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undetermined</a:t>
            </a:r>
            <a:r>
              <a:rPr lang="en-US" sz="1600" b="1" spc="-5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1600" b="1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significance</a:t>
            </a:r>
            <a:r>
              <a:rPr lang="en-US" sz="1600" b="1" spc="-5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1600" b="1" spc="-10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(MGUS)</a:t>
            </a:r>
            <a:endParaRPr lang="en-US" sz="1600" b="1" dirty="0">
              <a:latin typeface="Source Sans Pro SemiBold" panose="020B0503030403020204" pitchFamily="34" charset="0"/>
              <a:ea typeface="Source Sans Pro SemiBold" panose="020B0503030403020204" pitchFamily="34" charset="0"/>
              <a:cs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ts val="85"/>
              </a:spcBef>
              <a:buClr>
                <a:srgbClr val="003B71"/>
              </a:buClr>
              <a:buSzPts val="900"/>
              <a:buFont typeface="Wingdings" pitchFamily="2" charset="2"/>
              <a:buChar char="§"/>
              <a:tabLst>
                <a:tab pos="271145" algn="l"/>
              </a:tabLst>
            </a:pPr>
            <a:r>
              <a:rPr lang="en-US" sz="1600" b="1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Neck</a:t>
            </a:r>
            <a:r>
              <a:rPr lang="en-US" sz="1600" b="1" spc="-10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cancer</a:t>
            </a:r>
            <a:endParaRPr lang="en-US" sz="1600" b="1" dirty="0">
              <a:latin typeface="Source Sans Pro SemiBold" panose="020B0503030403020204" pitchFamily="34" charset="0"/>
              <a:ea typeface="Source Sans Pro SemiBold" panose="020B0503030403020204" pitchFamily="34" charset="0"/>
              <a:cs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ts val="245"/>
              </a:spcBef>
              <a:buClr>
                <a:srgbClr val="003B71"/>
              </a:buClr>
              <a:buSzPts val="900"/>
              <a:buFont typeface="Wingdings" pitchFamily="2" charset="2"/>
              <a:buChar char="§"/>
              <a:tabLst>
                <a:tab pos="271145" algn="l"/>
              </a:tabLst>
            </a:pPr>
            <a:r>
              <a:rPr lang="en-US" sz="1600" b="1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Pancreatic</a:t>
            </a:r>
            <a:r>
              <a:rPr lang="en-US" sz="1600" b="1" spc="45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1600" b="1" spc="-10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cancer</a:t>
            </a:r>
            <a:endParaRPr lang="en-US" sz="1600" b="1" dirty="0">
              <a:latin typeface="Source Sans Pro SemiBold" panose="020B0503030403020204" pitchFamily="34" charset="0"/>
              <a:ea typeface="Source Sans Pro SemiBold" panose="020B0503030403020204" pitchFamily="34" charset="0"/>
              <a:cs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ts val="245"/>
              </a:spcBef>
              <a:buClr>
                <a:srgbClr val="003B71"/>
              </a:buClr>
              <a:buSzPts val="900"/>
              <a:buFont typeface="Wingdings" pitchFamily="2" charset="2"/>
              <a:buChar char="§"/>
              <a:tabLst>
                <a:tab pos="271145" algn="l"/>
              </a:tabLst>
            </a:pPr>
            <a:r>
              <a:rPr lang="en-US" sz="1600" b="1" spc="-10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Pleuritis</a:t>
            </a:r>
            <a:endParaRPr lang="en-US" sz="1600" b="1" dirty="0">
              <a:latin typeface="Source Sans Pro SemiBold" panose="020B0503030403020204" pitchFamily="34" charset="0"/>
              <a:ea typeface="Source Sans Pro SemiBold" panose="020B0503030403020204" pitchFamily="34" charset="0"/>
              <a:cs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ts val="245"/>
              </a:spcBef>
              <a:buClr>
                <a:srgbClr val="003B71"/>
              </a:buClr>
              <a:buSzPts val="900"/>
              <a:buFont typeface="Wingdings" pitchFamily="2" charset="2"/>
              <a:buChar char="§"/>
              <a:tabLst>
                <a:tab pos="271145" algn="l"/>
              </a:tabLst>
            </a:pPr>
            <a:r>
              <a:rPr lang="en-US" sz="1600" b="1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Pulmonary</a:t>
            </a:r>
            <a:r>
              <a:rPr lang="en-US" sz="1600" b="1" spc="80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1600" b="1" spc="-10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fibrosis</a:t>
            </a:r>
            <a:endParaRPr lang="en-US" sz="1600" b="1" dirty="0">
              <a:latin typeface="Source Sans Pro SemiBold" panose="020B0503030403020204" pitchFamily="34" charset="0"/>
              <a:ea typeface="Source Sans Pro SemiBold" panose="020B0503030403020204" pitchFamily="34" charset="0"/>
              <a:cs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ts val="245"/>
              </a:spcBef>
              <a:buClr>
                <a:srgbClr val="003B71"/>
              </a:buClr>
              <a:buSzPts val="900"/>
              <a:buFont typeface="Wingdings" pitchFamily="2" charset="2"/>
              <a:buChar char="§"/>
              <a:tabLst>
                <a:tab pos="271145" algn="l"/>
              </a:tabLst>
            </a:pPr>
            <a:r>
              <a:rPr lang="en-US" sz="1600" b="1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Reproductive</a:t>
            </a:r>
            <a:r>
              <a:rPr lang="en-US" sz="1600" b="1" spc="-30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1600" b="1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cancer</a:t>
            </a:r>
            <a:r>
              <a:rPr lang="en-US" sz="1600" b="1" spc="-30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1600" b="1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of</a:t>
            </a:r>
            <a:r>
              <a:rPr lang="en-US" sz="1600" b="1" spc="-25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1600" b="1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any</a:t>
            </a:r>
            <a:r>
              <a:rPr lang="en-US" sz="1600" b="1" spc="-30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1600" b="1" spc="-20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type</a:t>
            </a:r>
            <a:endParaRPr lang="en-US" sz="1600" b="1" dirty="0">
              <a:latin typeface="Source Sans Pro SemiBold" panose="020B0503030403020204" pitchFamily="34" charset="0"/>
              <a:ea typeface="Source Sans Pro SemiBold" panose="020B0503030403020204" pitchFamily="34" charset="0"/>
              <a:cs typeface="Trebuchet MS" panose="020B0603020202020204" pitchFamily="34" charset="0"/>
            </a:endParaRPr>
          </a:p>
          <a:p>
            <a:pPr marR="188595">
              <a:lnSpc>
                <a:spcPct val="100000"/>
              </a:lnSpc>
              <a:spcBef>
                <a:spcPts val="245"/>
              </a:spcBef>
              <a:buClr>
                <a:srgbClr val="003B71"/>
              </a:buClr>
              <a:buSzPts val="900"/>
              <a:buFont typeface="Wingdings" pitchFamily="2" charset="2"/>
              <a:buChar char="§"/>
              <a:tabLst>
                <a:tab pos="271145" algn="l"/>
              </a:tabLst>
            </a:pPr>
            <a:r>
              <a:rPr lang="en-US" sz="1600" b="1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Respiratory</a:t>
            </a:r>
            <a:r>
              <a:rPr lang="en-US" sz="1600" b="1" spc="-55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1600" b="1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(breathing-related)</a:t>
            </a:r>
            <a:br>
              <a:rPr lang="en-US" sz="1600" b="1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</a:br>
            <a:r>
              <a:rPr lang="en-US" sz="1600" b="1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cancer</a:t>
            </a:r>
            <a:r>
              <a:rPr lang="en-US" sz="1600" b="1" spc="-10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1600" b="1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of</a:t>
            </a:r>
            <a:r>
              <a:rPr lang="en-US" sz="1600" b="1" spc="-10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1600" b="1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any</a:t>
            </a:r>
            <a:r>
              <a:rPr lang="en-US" sz="1600" b="1" spc="-10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1600" b="1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type</a:t>
            </a:r>
            <a:endParaRPr lang="en-US" sz="1600" b="1" dirty="0">
              <a:latin typeface="Source Sans Pro SemiBold" panose="020B0503030403020204" pitchFamily="34" charset="0"/>
              <a:ea typeface="Source Sans Pro SemiBold" panose="020B0503030403020204" pitchFamily="34" charset="0"/>
              <a:cs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003B71"/>
              </a:buClr>
              <a:buSzPts val="900"/>
              <a:buFont typeface="Wingdings" pitchFamily="2" charset="2"/>
              <a:buChar char="§"/>
              <a:tabLst>
                <a:tab pos="271145" algn="l"/>
              </a:tabLst>
            </a:pPr>
            <a:r>
              <a:rPr lang="en-US" sz="1600" b="1" spc="-10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Sarcoidosis</a:t>
            </a:r>
            <a:endParaRPr lang="en-US" sz="1600" b="1" dirty="0">
              <a:latin typeface="Source Sans Pro SemiBold" panose="020B0503030403020204" pitchFamily="34" charset="0"/>
              <a:ea typeface="Source Sans Pro SemiBold" panose="020B0503030403020204" pitchFamily="34" charset="0"/>
              <a:cs typeface="Trebuchet MS" panose="020B0603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DA30BAC-12A1-94E6-1BA2-8292F681A5BE}"/>
              </a:ext>
            </a:extLst>
          </p:cNvPr>
          <p:cNvSpPr txBox="1">
            <a:spLocks/>
          </p:cNvSpPr>
          <p:nvPr/>
        </p:nvSpPr>
        <p:spPr>
          <a:xfrm>
            <a:off x="272462" y="2756506"/>
            <a:ext cx="5418325" cy="4129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F7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72"/>
              </a:buClr>
              <a:buFont typeface="Arial" panose="020B0604020202020204" pitchFamily="34" charset="0"/>
              <a:buChar char="̶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7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7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7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"/>
              </a:spcBef>
              <a:buClr>
                <a:srgbClr val="003B71"/>
              </a:buClr>
              <a:buSzPts val="900"/>
              <a:buFont typeface="Wingdings" pitchFamily="2" charset="2"/>
              <a:buChar char="§"/>
              <a:tabLst>
                <a:tab pos="368300" algn="l"/>
              </a:tabLst>
            </a:pPr>
            <a:r>
              <a:rPr lang="en-US" sz="1600" b="1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Asthma</a:t>
            </a:r>
            <a:r>
              <a:rPr lang="en-US" sz="1600" b="1" spc="-40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1600" b="1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(diagnosed</a:t>
            </a:r>
            <a:r>
              <a:rPr lang="en-US" sz="1600" b="1" spc="-50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1600" b="1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after</a:t>
            </a:r>
            <a:r>
              <a:rPr lang="en-US" sz="1600" b="1" spc="-45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1600" b="1" spc="-10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service)</a:t>
            </a:r>
            <a:endParaRPr lang="en-US" sz="1600" b="1" dirty="0">
              <a:latin typeface="Source Sans Pro SemiBold" panose="020B0503030403020204" pitchFamily="34" charset="0"/>
              <a:ea typeface="Source Sans Pro SemiBold" panose="020B0503030403020204" pitchFamily="34" charset="0"/>
              <a:cs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ts val="240"/>
              </a:spcBef>
              <a:buClr>
                <a:srgbClr val="003B71"/>
              </a:buClr>
              <a:buSzPts val="900"/>
              <a:buFont typeface="Wingdings" pitchFamily="2" charset="2"/>
              <a:buChar char="§"/>
              <a:tabLst>
                <a:tab pos="368300" algn="l"/>
              </a:tabLst>
            </a:pPr>
            <a:r>
              <a:rPr lang="en-US" sz="1600" b="1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Brain</a:t>
            </a:r>
            <a:r>
              <a:rPr lang="en-US" sz="1600" b="1" spc="-40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1600" b="1" spc="-10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cancer</a:t>
            </a:r>
            <a:endParaRPr lang="en-US" sz="1600" b="1" dirty="0">
              <a:latin typeface="Source Sans Pro SemiBold" panose="020B0503030403020204" pitchFamily="34" charset="0"/>
              <a:ea typeface="Source Sans Pro SemiBold" panose="020B0503030403020204" pitchFamily="34" charset="0"/>
              <a:cs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ts val="245"/>
              </a:spcBef>
              <a:buClr>
                <a:srgbClr val="003B71"/>
              </a:buClr>
              <a:buSzPts val="900"/>
              <a:buFont typeface="Wingdings" pitchFamily="2" charset="2"/>
              <a:buChar char="§"/>
              <a:tabLst>
                <a:tab pos="368300" algn="l"/>
              </a:tabLst>
            </a:pPr>
            <a:r>
              <a:rPr lang="en-US" sz="1600" b="1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Chronic</a:t>
            </a:r>
            <a:r>
              <a:rPr lang="en-US" sz="1600" b="1" spc="-5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1600" b="1" spc="-10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bronchitis</a:t>
            </a:r>
            <a:endParaRPr lang="en-US" sz="1600" b="1" dirty="0">
              <a:latin typeface="Source Sans Pro SemiBold" panose="020B0503030403020204" pitchFamily="34" charset="0"/>
              <a:ea typeface="Source Sans Pro SemiBold" panose="020B0503030403020204" pitchFamily="34" charset="0"/>
              <a:cs typeface="Trebuchet MS" panose="020B0603020202020204" pitchFamily="34" charset="0"/>
            </a:endParaRPr>
          </a:p>
          <a:p>
            <a:pPr marR="359410">
              <a:lnSpc>
                <a:spcPct val="100000"/>
              </a:lnSpc>
              <a:spcBef>
                <a:spcPts val="245"/>
              </a:spcBef>
              <a:buClr>
                <a:srgbClr val="003B71"/>
              </a:buClr>
              <a:buSzPts val="900"/>
              <a:buFont typeface="Wingdings" pitchFamily="2" charset="2"/>
              <a:buChar char="§"/>
              <a:tabLst>
                <a:tab pos="368300" algn="l"/>
              </a:tabLst>
            </a:pPr>
            <a:r>
              <a:rPr lang="en-US" sz="1600" b="1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Chronic</a:t>
            </a:r>
            <a:r>
              <a:rPr lang="en-US" sz="1600" b="1" spc="-85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1600" b="1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obstructive pulmonary disease (COPD)</a:t>
            </a:r>
            <a:endParaRPr lang="en-US" sz="1600" b="1" dirty="0">
              <a:latin typeface="Source Sans Pro SemiBold" panose="020B0503030403020204" pitchFamily="34" charset="0"/>
              <a:ea typeface="Source Sans Pro SemiBold" panose="020B0503030403020204" pitchFamily="34" charset="0"/>
              <a:cs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ts val="85"/>
              </a:spcBef>
              <a:buClr>
                <a:srgbClr val="003B71"/>
              </a:buClr>
              <a:buSzPts val="900"/>
              <a:buFont typeface="Wingdings" pitchFamily="2" charset="2"/>
              <a:buChar char="§"/>
              <a:tabLst>
                <a:tab pos="368300" algn="l"/>
              </a:tabLst>
            </a:pPr>
            <a:r>
              <a:rPr lang="en-US" sz="1600" b="1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Chronic</a:t>
            </a:r>
            <a:r>
              <a:rPr lang="en-US" sz="1600" b="1" spc="-5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1600" b="1" spc="-10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rhinitis</a:t>
            </a:r>
            <a:endParaRPr lang="en-US" sz="1600" b="1" dirty="0">
              <a:latin typeface="Source Sans Pro SemiBold" panose="020B0503030403020204" pitchFamily="34" charset="0"/>
              <a:ea typeface="Source Sans Pro SemiBold" panose="020B0503030403020204" pitchFamily="34" charset="0"/>
              <a:cs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ts val="245"/>
              </a:spcBef>
              <a:buClr>
                <a:srgbClr val="003B71"/>
              </a:buClr>
              <a:buSzPts val="900"/>
              <a:buFont typeface="Wingdings" pitchFamily="2" charset="2"/>
              <a:buChar char="§"/>
              <a:tabLst>
                <a:tab pos="368300" algn="l"/>
              </a:tabLst>
            </a:pPr>
            <a:r>
              <a:rPr lang="en-US" sz="1600" b="1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Chronic</a:t>
            </a:r>
            <a:r>
              <a:rPr lang="en-US" sz="1600" b="1" spc="-5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1600" b="1" spc="-10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sinusitis</a:t>
            </a:r>
            <a:endParaRPr lang="en-US" sz="1600" b="1" dirty="0">
              <a:latin typeface="Source Sans Pro SemiBold" panose="020B0503030403020204" pitchFamily="34" charset="0"/>
              <a:ea typeface="Source Sans Pro SemiBold" panose="020B0503030403020204" pitchFamily="34" charset="0"/>
              <a:cs typeface="Trebuchet MS" panose="020B0603020202020204" pitchFamily="34" charset="0"/>
            </a:endParaRPr>
          </a:p>
          <a:p>
            <a:pPr marR="330835">
              <a:lnSpc>
                <a:spcPct val="100000"/>
              </a:lnSpc>
              <a:spcBef>
                <a:spcPts val="245"/>
              </a:spcBef>
              <a:buClr>
                <a:srgbClr val="003B71"/>
              </a:buClr>
              <a:buSzPts val="900"/>
              <a:buFont typeface="Wingdings" pitchFamily="2" charset="2"/>
              <a:buChar char="§"/>
              <a:tabLst>
                <a:tab pos="368300" algn="l"/>
              </a:tabLst>
            </a:pPr>
            <a:r>
              <a:rPr lang="en-US" sz="1500" b="1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Constrictive bronchiolitis or obliterative bronchiolitis</a:t>
            </a:r>
            <a:endParaRPr lang="en-US" sz="1500" b="1" dirty="0">
              <a:latin typeface="Source Sans Pro SemiBold" panose="020B0503030403020204" pitchFamily="34" charset="0"/>
              <a:ea typeface="Source Sans Pro SemiBold" panose="020B0503030403020204" pitchFamily="34" charset="0"/>
              <a:cs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ts val="85"/>
              </a:spcBef>
              <a:buClr>
                <a:srgbClr val="003B71"/>
              </a:buClr>
              <a:buSzPts val="900"/>
              <a:buFont typeface="Wingdings" pitchFamily="2" charset="2"/>
              <a:buChar char="§"/>
              <a:tabLst>
                <a:tab pos="368300" algn="l"/>
              </a:tabLst>
            </a:pPr>
            <a:r>
              <a:rPr lang="en-US" sz="1600" b="1" spc="-10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Emphysema</a:t>
            </a:r>
            <a:endParaRPr lang="en-US" sz="1600" b="1" dirty="0">
              <a:latin typeface="Source Sans Pro SemiBold" panose="020B0503030403020204" pitchFamily="34" charset="0"/>
              <a:ea typeface="Source Sans Pro SemiBold" panose="020B0503030403020204" pitchFamily="34" charset="0"/>
              <a:cs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ts val="245"/>
              </a:spcBef>
              <a:buClr>
                <a:srgbClr val="003B71"/>
              </a:buClr>
              <a:buSzPts val="900"/>
              <a:buFont typeface="Wingdings" pitchFamily="2" charset="2"/>
              <a:buChar char="§"/>
              <a:tabLst>
                <a:tab pos="368300" algn="l"/>
              </a:tabLst>
            </a:pPr>
            <a:r>
              <a:rPr lang="en-US" sz="1600" b="1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Gastrointestinal</a:t>
            </a:r>
            <a:r>
              <a:rPr lang="en-US" sz="1600" b="1" spc="40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1600" b="1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cancer</a:t>
            </a:r>
            <a:r>
              <a:rPr lang="en-US" sz="1600" b="1" spc="45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1600" b="1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of</a:t>
            </a:r>
            <a:r>
              <a:rPr lang="en-US" sz="1600" b="1" spc="40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1600" b="1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any</a:t>
            </a:r>
            <a:r>
              <a:rPr lang="en-US" sz="1600" b="1" spc="45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1600" b="1" spc="-20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type</a:t>
            </a:r>
            <a:endParaRPr lang="en-US" sz="1600" b="1" dirty="0">
              <a:latin typeface="Source Sans Pro SemiBold" panose="020B0503030403020204" pitchFamily="34" charset="0"/>
              <a:ea typeface="Source Sans Pro SemiBold" panose="020B0503030403020204" pitchFamily="34" charset="0"/>
              <a:cs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ts val="245"/>
              </a:spcBef>
              <a:buClr>
                <a:srgbClr val="003B71"/>
              </a:buClr>
              <a:buSzPts val="900"/>
              <a:buFont typeface="Wingdings" pitchFamily="2" charset="2"/>
              <a:buChar char="§"/>
              <a:tabLst>
                <a:tab pos="368300" algn="l"/>
              </a:tabLst>
            </a:pPr>
            <a:r>
              <a:rPr lang="en-US" sz="1600" b="1" spc="-10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Glioblastoma</a:t>
            </a:r>
            <a:endParaRPr lang="en-US" sz="1600" b="1" dirty="0">
              <a:latin typeface="Source Sans Pro SemiBold" panose="020B0503030403020204" pitchFamily="34" charset="0"/>
              <a:ea typeface="Source Sans Pro SemiBold" panose="020B0503030403020204" pitchFamily="34" charset="0"/>
              <a:cs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ts val="245"/>
              </a:spcBef>
              <a:buClr>
                <a:srgbClr val="003B71"/>
              </a:buClr>
              <a:buSzPts val="900"/>
              <a:buFont typeface="Wingdings" pitchFamily="2" charset="2"/>
              <a:buChar char="§"/>
              <a:tabLst>
                <a:tab pos="368300" algn="l"/>
              </a:tabLst>
            </a:pPr>
            <a:r>
              <a:rPr lang="en-US" sz="1600" b="1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Granulomatous</a:t>
            </a:r>
            <a:r>
              <a:rPr lang="en-US" sz="1600" b="1" spc="70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1600" b="1" spc="-10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disease</a:t>
            </a:r>
            <a:endParaRPr lang="en-US" sz="1600" b="1" dirty="0">
              <a:latin typeface="Source Sans Pro SemiBold" panose="020B0503030403020204" pitchFamily="34" charset="0"/>
              <a:ea typeface="Source Sans Pro SemiBold" panose="020B0503030403020204" pitchFamily="34" charset="0"/>
              <a:cs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ts val="245"/>
              </a:spcBef>
              <a:buClr>
                <a:srgbClr val="003B71"/>
              </a:buClr>
              <a:buSzPts val="900"/>
              <a:buFont typeface="Wingdings" pitchFamily="2" charset="2"/>
              <a:buChar char="§"/>
              <a:tabLst>
                <a:tab pos="368300" algn="l"/>
              </a:tabLst>
            </a:pPr>
            <a:r>
              <a:rPr lang="en-US" sz="1600" b="1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Head</a:t>
            </a:r>
            <a:r>
              <a:rPr lang="en-US" sz="1600" b="1" spc="-35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1600" b="1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cancer</a:t>
            </a:r>
            <a:r>
              <a:rPr lang="en-US" sz="1600" b="1" spc="-35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1600" b="1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of</a:t>
            </a:r>
            <a:r>
              <a:rPr lang="en-US" sz="1600" b="1" spc="-35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1600" b="1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any</a:t>
            </a:r>
            <a:r>
              <a:rPr lang="en-US" sz="1600" b="1" spc="-35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1600" b="1" spc="-20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type</a:t>
            </a:r>
            <a:endParaRPr lang="en-US" sz="1600" b="1" dirty="0">
              <a:latin typeface="Source Sans Pro SemiBold" panose="020B0503030403020204" pitchFamily="34" charset="0"/>
              <a:ea typeface="Source Sans Pro SemiBold" panose="020B0503030403020204" pitchFamily="34" charset="0"/>
              <a:cs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ts val="245"/>
              </a:spcBef>
              <a:buClr>
                <a:srgbClr val="003B71"/>
              </a:buClr>
              <a:buSzPts val="900"/>
              <a:buFont typeface="Wingdings" pitchFamily="2" charset="2"/>
              <a:buChar char="§"/>
              <a:tabLst>
                <a:tab pos="368300" algn="l"/>
              </a:tabLst>
            </a:pPr>
            <a:r>
              <a:rPr lang="en-US" sz="1600" b="1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High blood</a:t>
            </a:r>
            <a:r>
              <a:rPr lang="en-US" sz="1600" b="1" spc="5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1600" b="1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pressure</a:t>
            </a:r>
            <a:r>
              <a:rPr lang="en-US" sz="1600" b="1" spc="5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1600" b="1" spc="-10" dirty="0">
                <a:solidFill>
                  <a:srgbClr val="007CBA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(hypertension)</a:t>
            </a:r>
          </a:p>
          <a:p>
            <a:pPr>
              <a:lnSpc>
                <a:spcPct val="100000"/>
              </a:lnSpc>
              <a:spcBef>
                <a:spcPts val="245"/>
              </a:spcBef>
              <a:buClr>
                <a:srgbClr val="003B71"/>
              </a:buClr>
              <a:buSzPts val="900"/>
              <a:buFont typeface="Wingdings" pitchFamily="2" charset="2"/>
              <a:buChar char="§"/>
              <a:tabLst>
                <a:tab pos="368300" algn="l"/>
              </a:tabLst>
            </a:pPr>
            <a:r>
              <a:rPr lang="en-US" sz="1600" b="1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Interstitial</a:t>
            </a:r>
            <a:r>
              <a:rPr lang="en-US" sz="1600" b="1" spc="-45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1600" b="1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lung</a:t>
            </a:r>
            <a:r>
              <a:rPr lang="en-US" sz="1600" b="1" spc="-45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1600" b="1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disease</a:t>
            </a:r>
            <a:r>
              <a:rPr lang="en-US" sz="1600" b="1" spc="-45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1600" b="1" spc="-20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(ILD)</a:t>
            </a:r>
            <a:endParaRPr lang="en-US" sz="1600" b="1" dirty="0">
              <a:latin typeface="Source Sans Pro SemiBold" panose="020B0503030403020204" pitchFamily="34" charset="0"/>
              <a:ea typeface="Source Sans Pro SemiBold" panose="020B0503030403020204" pitchFamily="34" charset="0"/>
              <a:cs typeface="Trebuchet MS" panose="020B0603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8262E5-EF26-8BD2-29EA-B3BD9E507368}"/>
              </a:ext>
            </a:extLst>
          </p:cNvPr>
          <p:cNvSpPr txBox="1"/>
          <p:nvPr/>
        </p:nvSpPr>
        <p:spPr>
          <a:xfrm>
            <a:off x="421626" y="1840462"/>
            <a:ext cx="1130439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750" dirty="0">
                <a:latin typeface="Source Sans Pro" panose="020B0503030403020204" pitchFamily="34" charset="0"/>
              </a:rPr>
              <a:t>As of August 10, 2022, a long list of new conditions are presumed to be service-connected due to various in-service toxic exposures. </a:t>
            </a:r>
            <a:r>
              <a:rPr lang="en-US" sz="175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APPLY NOW </a:t>
            </a:r>
            <a:r>
              <a:rPr lang="en-US" sz="1750" dirty="0">
                <a:latin typeface="Source Sans Pro" panose="020B0503030403020204" pitchFamily="34" charset="0"/>
              </a:rPr>
              <a:t>at </a:t>
            </a:r>
            <a:r>
              <a:rPr lang="en-US" sz="1750" b="1" dirty="0">
                <a:latin typeface="Source Sans Pro" panose="020B0503030403020204" pitchFamily="34" charset="0"/>
                <a:ea typeface="Source Sans Pro" panose="020B0503030403020204" pitchFamily="34" charset="0"/>
                <a:hlinkClick r:id="rId6"/>
              </a:rPr>
              <a:t>VA.gov/PACT</a:t>
            </a:r>
            <a:r>
              <a:rPr lang="en-US" sz="175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750" dirty="0">
                <a:latin typeface="Source Sans Pro" panose="020B0503030403020204" pitchFamily="34" charset="0"/>
              </a:rPr>
              <a:t>to expedite your claim and benefits.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C0BE919-BFB4-53F4-98C5-BC21849A31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54480" y="73025"/>
            <a:ext cx="10939462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3F7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Conditions Presumed to be Service-Connected</a:t>
            </a:r>
          </a:p>
        </p:txBody>
      </p:sp>
    </p:spTree>
    <p:extLst>
      <p:ext uri="{BB962C8B-B14F-4D97-AF65-F5344CB8AC3E}">
        <p14:creationId xmlns:p14="http://schemas.microsoft.com/office/powerpoint/2010/main" val="3511222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D3D11CE8-B270-6C14-6CAA-771629C95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32381" cy="68201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39FB93-6BD1-98BB-780A-7EA9493B0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7565" y="2188301"/>
            <a:ext cx="7413838" cy="3179016"/>
          </a:xfrm>
          <a:prstGeom prst="rect">
            <a:avLst/>
          </a:prstGeom>
          <a:solidFill>
            <a:srgbClr val="007CBA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442ABE-BF14-B306-DF5A-2463D06AA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197749" y="5840153"/>
            <a:ext cx="12587497" cy="584775"/>
          </a:xfrm>
          <a:prstGeom prst="rect">
            <a:avLst/>
          </a:prstGeom>
          <a:solidFill>
            <a:srgbClr val="003F7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For more info, visit </a:t>
            </a:r>
            <a:r>
              <a:rPr lang="en-US" sz="3200" b="1" dirty="0">
                <a:solidFill>
                  <a:srgbClr val="9ED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VA.gov/PACT</a:t>
            </a:r>
            <a:r>
              <a:rPr lang="en-US" sz="3200" b="1" dirty="0">
                <a:solidFill>
                  <a:srgbClr val="9ED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3200" b="1" i="1" dirty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or call </a:t>
            </a:r>
            <a:r>
              <a:rPr lang="en-US" sz="3200" b="1" dirty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1-800-MyVA411</a:t>
            </a:r>
          </a:p>
        </p:txBody>
      </p:sp>
      <p:pic>
        <p:nvPicPr>
          <p:cNvPr id="9" name="Picture 8" descr="QR scannable code for VA.gov/PACT">
            <a:extLst>
              <a:ext uri="{FF2B5EF4-FFF2-40B4-BE49-F238E27FC236}">
                <a16:creationId xmlns:a16="http://schemas.microsoft.com/office/drawing/2014/main" id="{C921A211-EB9C-7A7F-6619-826D16FA61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75" y="5604369"/>
            <a:ext cx="1023806" cy="102380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C24A8-AAD6-8458-DA8E-4EB2CE0D2A8B}"/>
              </a:ext>
            </a:extLst>
          </p:cNvPr>
          <p:cNvSpPr txBox="1">
            <a:spLocks/>
          </p:cNvSpPr>
          <p:nvPr/>
        </p:nvSpPr>
        <p:spPr>
          <a:xfrm>
            <a:off x="4179449" y="2491809"/>
            <a:ext cx="7690069" cy="345681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F7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72"/>
              </a:buClr>
              <a:buFont typeface="Arial" panose="020B0604020202020204" pitchFamily="34" charset="0"/>
              <a:buChar char="̶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7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7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7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6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What if I have previously</a:t>
            </a:r>
            <a:br>
              <a:rPr lang="en-US" sz="36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</a:br>
            <a:r>
              <a:rPr lang="en-US" sz="36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been denied?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dirty="0">
                <a:solidFill>
                  <a:srgbClr val="003B71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Veterans previously denied a toxic-exposure</a:t>
            </a:r>
            <a:br>
              <a:rPr lang="en-US" sz="2000" b="1" dirty="0">
                <a:solidFill>
                  <a:srgbClr val="003B71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</a:br>
            <a:r>
              <a:rPr lang="en-US" sz="2000" b="1" dirty="0">
                <a:solidFill>
                  <a:srgbClr val="003B71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related claim are encouraged to file a supplemental</a:t>
            </a:r>
            <a:br>
              <a:rPr lang="en-US" sz="2000" b="1" dirty="0">
                <a:solidFill>
                  <a:srgbClr val="003B71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</a:br>
            <a:r>
              <a:rPr lang="en-US" sz="2000" b="1" dirty="0">
                <a:solidFill>
                  <a:srgbClr val="003B71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claim. Once a supplemental claim</a:t>
            </a:r>
            <a:r>
              <a:rPr lang="en-US" sz="2000" b="1" spc="-10" dirty="0">
                <a:solidFill>
                  <a:srgbClr val="003B71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2000" b="1" dirty="0">
                <a:solidFill>
                  <a:srgbClr val="003B71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is</a:t>
            </a:r>
            <a:r>
              <a:rPr lang="en-US" sz="2000" b="1" spc="-10" dirty="0">
                <a:solidFill>
                  <a:srgbClr val="003B71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2000" b="1" dirty="0">
                <a:solidFill>
                  <a:srgbClr val="003B71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received,</a:t>
            </a:r>
            <a:r>
              <a:rPr lang="en-US" sz="2000" b="1" spc="-10" dirty="0">
                <a:solidFill>
                  <a:srgbClr val="003B71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2000" b="1" dirty="0">
                <a:solidFill>
                  <a:srgbClr val="003B71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VA</a:t>
            </a:r>
            <a:br>
              <a:rPr lang="en-US" sz="2000" b="1" spc="-10" dirty="0">
                <a:solidFill>
                  <a:srgbClr val="003B7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</a:br>
            <a:r>
              <a:rPr lang="en-US" sz="2000" b="1" dirty="0">
                <a:solidFill>
                  <a:srgbClr val="003B71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will</a:t>
            </a:r>
            <a:r>
              <a:rPr lang="en-US" sz="2000" b="1" spc="-10" dirty="0">
                <a:solidFill>
                  <a:srgbClr val="003B71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2000" b="1" dirty="0">
                <a:solidFill>
                  <a:srgbClr val="003B71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review</a:t>
            </a:r>
            <a:r>
              <a:rPr lang="en-US" sz="2000" b="1" spc="-10" dirty="0">
                <a:solidFill>
                  <a:srgbClr val="003B71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2000" b="1" dirty="0">
                <a:solidFill>
                  <a:srgbClr val="003B71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the</a:t>
            </a:r>
            <a:r>
              <a:rPr lang="en-US" sz="2000" b="1" spc="-10" dirty="0">
                <a:solidFill>
                  <a:srgbClr val="003B71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2000" b="1" dirty="0">
                <a:solidFill>
                  <a:srgbClr val="003B71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claim</a:t>
            </a:r>
            <a:r>
              <a:rPr lang="en-US" sz="2000" b="1" spc="-10" dirty="0">
                <a:solidFill>
                  <a:srgbClr val="003B71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2000" b="1" dirty="0">
                <a:solidFill>
                  <a:srgbClr val="003B71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under</a:t>
            </a:r>
            <a:r>
              <a:rPr lang="en-US" sz="2000" b="1" spc="-10" dirty="0">
                <a:solidFill>
                  <a:srgbClr val="003B71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2000" b="1" dirty="0">
                <a:solidFill>
                  <a:srgbClr val="003B71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the</a:t>
            </a:r>
            <a:r>
              <a:rPr lang="en-US" sz="2000" b="1" spc="-10" dirty="0">
                <a:solidFill>
                  <a:srgbClr val="003B71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</a:t>
            </a:r>
            <a:r>
              <a:rPr lang="en-US" sz="2000" b="1" dirty="0">
                <a:solidFill>
                  <a:srgbClr val="003B71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new</a:t>
            </a:r>
            <a:r>
              <a:rPr lang="en-US" sz="2000" b="1" spc="-10" dirty="0">
                <a:solidFill>
                  <a:srgbClr val="003B71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 law</a:t>
            </a:r>
            <a:r>
              <a:rPr lang="en-US" sz="2000" b="1" dirty="0">
                <a:solidFill>
                  <a:srgbClr val="003B71"/>
                </a:solidFill>
                <a:effectLst/>
                <a:latin typeface="Source Sans Pro SemiBold" panose="020B0503030403020204" pitchFamily="34" charset="0"/>
                <a:ea typeface="Source Sans Pro SemiBold" panose="020B0503030403020204" pitchFamily="34" charset="0"/>
                <a:cs typeface="Trebuchet MS" panose="020B0603020202020204" pitchFamily="34" charset="0"/>
              </a:rPr>
              <a:t>.</a:t>
            </a:r>
            <a:endParaRPr lang="en-US" sz="2000" b="1" dirty="0">
              <a:effectLst/>
              <a:latin typeface="Source Sans Pro SemiBold" panose="020B0503030403020204" pitchFamily="34" charset="0"/>
              <a:ea typeface="Source Sans Pro SemiBold" panose="020B0503030403020204" pitchFamily="34" charset="0"/>
              <a:cs typeface="Trebuchet MS" panose="020B06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33B9B7-0897-F825-E2A5-8F415D4546C4}"/>
              </a:ext>
            </a:extLst>
          </p:cNvPr>
          <p:cNvSpPr txBox="1"/>
          <p:nvPr/>
        </p:nvSpPr>
        <p:spPr>
          <a:xfrm>
            <a:off x="750866" y="4300196"/>
            <a:ext cx="3145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3F7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haroni"/>
              </a:rPr>
              <a:t>APPLY NOW!</a:t>
            </a:r>
            <a:endParaRPr lang="en-US" sz="40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2" name="Picture 1" descr="Color icon of a hand touching a cell phone screen">
            <a:extLst>
              <a:ext uri="{FF2B5EF4-FFF2-40B4-BE49-F238E27FC236}">
                <a16:creationId xmlns:a16="http://schemas.microsoft.com/office/drawing/2014/main" id="{A372BCE5-707B-805C-AD03-8EF57D04C6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6875" y="2625540"/>
            <a:ext cx="1341907" cy="15367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7DFB838-3297-D42D-1C40-3A34705BB0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54480" y="730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3F7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When or How Should I File</a:t>
            </a:r>
            <a:r>
              <a:rPr lang="en-US" sz="3600" b="1" baseline="0" dirty="0">
                <a:solidFill>
                  <a:srgbClr val="003F7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a Claim?</a:t>
            </a:r>
            <a:endParaRPr lang="en-US" sz="3600" b="1" dirty="0">
              <a:solidFill>
                <a:srgbClr val="003F72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154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CBE8B2-5F02-DF4D-8156-AE96B3C8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291305"/>
            <a:ext cx="11241289" cy="779463"/>
          </a:xfrm>
        </p:spPr>
        <p:txBody>
          <a:bodyPr/>
          <a:lstStyle/>
          <a:p>
            <a:pPr algn="ctr"/>
            <a:r>
              <a:rPr lang="en-US" dirty="0">
                <a:latin typeface="Myraid Pro"/>
              </a:rPr>
              <a:t>Veteran Readiness &amp; Employment: What is It?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545DB0-4463-5A45-B800-D5EB22689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35" y="1070768"/>
            <a:ext cx="10787864" cy="4949888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lnSpc>
                <a:spcPct val="120000"/>
              </a:lnSpc>
              <a:spcAft>
                <a:spcPct val="0"/>
              </a:spcAft>
              <a:buNone/>
              <a:defRPr/>
            </a:pPr>
            <a:r>
              <a:rPr lang="en-US" altLang="en-US" sz="8800" b="1" dirty="0">
                <a:solidFill>
                  <a:prstClr val="black"/>
                </a:solidFill>
                <a:ea typeface="ＭＳ Ｐゴシック" pitchFamily="34" charset="-128"/>
                <a:cs typeface="Georgia" pitchFamily="18" charset="0"/>
              </a:rPr>
              <a:t>Isn’t VR&amp;E really a GI Bill program for service-disabled Veterans?</a:t>
            </a:r>
          </a:p>
          <a:p>
            <a:pPr marL="0" lvl="0" indent="0">
              <a:lnSpc>
                <a:spcPct val="120000"/>
              </a:lnSpc>
              <a:spcAft>
                <a:spcPts val="1200"/>
              </a:spcAft>
              <a:buNone/>
              <a:defRPr/>
            </a:pPr>
            <a:r>
              <a:rPr lang="en-US" altLang="en-US" sz="8000" b="1" i="1" dirty="0">
                <a:solidFill>
                  <a:prstClr val="black"/>
                </a:solidFill>
                <a:cs typeface="Georgia" pitchFamily="18" charset="0"/>
              </a:rPr>
              <a:t>No</a:t>
            </a:r>
            <a:r>
              <a:rPr lang="en-US" altLang="en-US" sz="8000" dirty="0">
                <a:solidFill>
                  <a:prstClr val="black"/>
                </a:solidFill>
                <a:cs typeface="Georgia" pitchFamily="18" charset="0"/>
              </a:rPr>
              <a:t>. GI Bill is an educational benefits program. VR&amp;E may provide education, but always as a means to achieve suitable employment.</a:t>
            </a:r>
            <a:endParaRPr lang="en-US" sz="8000" dirty="0"/>
          </a:p>
          <a:p>
            <a:pPr lvl="1">
              <a:lnSpc>
                <a:spcPct val="120000"/>
              </a:lnSpc>
            </a:pPr>
            <a:r>
              <a:rPr lang="en-US" sz="8000" dirty="0"/>
              <a:t>The “E” in VR&amp;E stands for the program’s mission to assist Veterans and Servicemembers with obtaining suitable </a:t>
            </a:r>
            <a:r>
              <a:rPr lang="en-US" sz="8000" b="1" u="sng" dirty="0"/>
              <a:t>Employment</a:t>
            </a:r>
            <a:r>
              <a:rPr lang="en-US" sz="8000" dirty="0"/>
              <a:t> (</a:t>
            </a:r>
            <a:r>
              <a:rPr lang="en-US" sz="8000" i="1" dirty="0"/>
              <a:t>not </a:t>
            </a:r>
            <a:r>
              <a:rPr lang="en-US" sz="8000" dirty="0"/>
              <a:t>Education).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8000" dirty="0"/>
              <a:t>Four of the five VR&amp;E service categories are geared toward employment with personalized employment services offered (e.g., work readiness preparation, resume development, job-seeking skills, job accommodations, placement assistance, post-employment follow-up, etc.).</a:t>
            </a:r>
          </a:p>
          <a:p>
            <a:pPr marL="0" lvl="0" indent="0" fontAlgn="base">
              <a:lnSpc>
                <a:spcPct val="120000"/>
              </a:lnSpc>
              <a:spcAft>
                <a:spcPct val="0"/>
              </a:spcAft>
              <a:buNone/>
              <a:defRPr/>
            </a:pPr>
            <a:r>
              <a:rPr lang="en-US" altLang="en-US" sz="8800" b="1" dirty="0">
                <a:solidFill>
                  <a:prstClr val="black"/>
                </a:solidFill>
                <a:ea typeface="ＭＳ Ｐゴシック" pitchFamily="34" charset="-128"/>
                <a:cs typeface="Georgia" pitchFamily="18" charset="0"/>
              </a:rPr>
              <a:t>What is Veteran Readiness &amp; Employment (VR&amp;E)?</a:t>
            </a:r>
          </a:p>
          <a:p>
            <a:pPr lvl="0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lang="en-US" altLang="en-US" sz="8000" b="1" dirty="0">
                <a:solidFill>
                  <a:schemeClr val="accent2"/>
                </a:solidFill>
                <a:ea typeface="ＭＳ Ｐゴシック" pitchFamily="34" charset="-128"/>
                <a:cs typeface="Georgia" pitchFamily="18" charset="0"/>
              </a:rPr>
              <a:t>Primary Focus </a:t>
            </a:r>
            <a:r>
              <a:rPr lang="en-US" altLang="en-US" sz="8000" dirty="0">
                <a:solidFill>
                  <a:prstClr val="black"/>
                </a:solidFill>
                <a:ea typeface="ＭＳ Ｐゴシック" pitchFamily="34" charset="-128"/>
                <a:cs typeface="Georgia" pitchFamily="18" charset="0"/>
              </a:rPr>
              <a:t>- Pathway to suitable employment and career stability for entitled Veterans and Servicemembers with service-connected disabilities. </a:t>
            </a:r>
          </a:p>
          <a:p>
            <a:pPr lvl="0" fontAlgn="base">
              <a:lnSpc>
                <a:spcPct val="120000"/>
              </a:lnSpc>
              <a:spcAft>
                <a:spcPts val="1000"/>
              </a:spcAft>
              <a:defRPr/>
            </a:pPr>
            <a:r>
              <a:rPr lang="en-US" altLang="en-US" sz="8000" b="1" dirty="0">
                <a:solidFill>
                  <a:schemeClr val="accent2"/>
                </a:solidFill>
                <a:ea typeface="ＭＳ Ｐゴシック" pitchFamily="34" charset="-128"/>
                <a:cs typeface="Georgia" pitchFamily="18" charset="0"/>
              </a:rPr>
              <a:t>Secondary Focus </a:t>
            </a:r>
            <a:r>
              <a:rPr lang="en-US" altLang="en-US" sz="8000" dirty="0">
                <a:solidFill>
                  <a:prstClr val="black"/>
                </a:solidFill>
                <a:ea typeface="ＭＳ Ｐゴシック" pitchFamily="34" charset="-128"/>
                <a:cs typeface="Georgia" pitchFamily="18" charset="0"/>
              </a:rPr>
              <a:t>- Increased independence in daily living for Veterans currently unable to work.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endParaRPr lang="en-US" sz="8000" dirty="0"/>
          </a:p>
          <a:p>
            <a:pPr lvl="0" fontAlgn="base">
              <a:spcAft>
                <a:spcPct val="0"/>
              </a:spcAft>
              <a:defRPr/>
            </a:pPr>
            <a:endParaRPr lang="en-US" altLang="en-US" sz="2000" dirty="0">
              <a:solidFill>
                <a:prstClr val="black"/>
              </a:solidFill>
              <a:latin typeface="Myraid Pro"/>
              <a:ea typeface="ＭＳ Ｐゴシック" pitchFamily="34" charset="-128"/>
              <a:cs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848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CBE8B2-5F02-DF4D-8156-AE96B3C8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291305"/>
            <a:ext cx="11241289" cy="779463"/>
          </a:xfrm>
        </p:spPr>
        <p:txBody>
          <a:bodyPr/>
          <a:lstStyle/>
          <a:p>
            <a:pPr algn="ctr"/>
            <a:r>
              <a:rPr lang="en-US" dirty="0">
                <a:latin typeface="Myraid Pro"/>
              </a:rPr>
              <a:t>Qualifying for VR&amp;E: Veterans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545DB0-4463-5A45-B800-D5EB22689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79" y="1191126"/>
            <a:ext cx="11096833" cy="4778159"/>
          </a:xfrm>
        </p:spPr>
        <p:txBody>
          <a:bodyPr>
            <a:normAutofit fontScale="25000" lnSpcReduction="20000"/>
          </a:bodyPr>
          <a:lstStyle/>
          <a:p>
            <a:pPr marL="0" lvl="0" indent="0" fontAlgn="base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en-US" altLang="en-US" sz="9600" b="1" dirty="0">
                <a:solidFill>
                  <a:prstClr val="black"/>
                </a:solidFill>
                <a:ea typeface="ＭＳ Ｐゴシック" pitchFamily="34" charset="-128"/>
                <a:cs typeface="Georgia" pitchFamily="18" charset="0"/>
              </a:rPr>
              <a:t>All service-disabled Veterans can receive services through VR&amp;E, correct?</a:t>
            </a:r>
          </a:p>
          <a:p>
            <a:pPr marL="0" lvl="0" indent="0" fontAlgn="base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altLang="en-US" sz="8000" b="1" i="1" dirty="0">
                <a:solidFill>
                  <a:prstClr val="black"/>
                </a:solidFill>
                <a:ea typeface="ＭＳ Ｐゴシック" pitchFamily="34" charset="-128"/>
                <a:cs typeface="Georgia" pitchFamily="18" charset="0"/>
              </a:rPr>
              <a:t>No. </a:t>
            </a:r>
            <a:r>
              <a:rPr lang="en-US" altLang="en-US" sz="8000" dirty="0">
                <a:solidFill>
                  <a:prstClr val="black"/>
                </a:solidFill>
                <a:ea typeface="ＭＳ Ｐゴシック" pitchFamily="34" charset="-128"/>
                <a:cs typeface="Georgia" pitchFamily="18" charset="0"/>
              </a:rPr>
              <a:t>To receive VR&amp;E services, Veterans must be found eligible </a:t>
            </a:r>
            <a:r>
              <a:rPr lang="en-US" altLang="en-US" sz="8000" i="1" u="sng" dirty="0">
                <a:solidFill>
                  <a:prstClr val="black"/>
                </a:solidFill>
                <a:ea typeface="ＭＳ Ｐゴシック" pitchFamily="34" charset="-128"/>
                <a:cs typeface="Georgia" pitchFamily="18" charset="0"/>
              </a:rPr>
              <a:t>and</a:t>
            </a:r>
            <a:r>
              <a:rPr lang="en-US" altLang="en-US" sz="8000" i="1" dirty="0">
                <a:solidFill>
                  <a:prstClr val="black"/>
                </a:solidFill>
                <a:ea typeface="ＭＳ Ｐゴシック" pitchFamily="34" charset="-128"/>
                <a:cs typeface="Georgia" pitchFamily="18" charset="0"/>
              </a:rPr>
              <a:t> </a:t>
            </a:r>
            <a:r>
              <a:rPr lang="en-US" altLang="en-US" sz="8000" dirty="0">
                <a:solidFill>
                  <a:prstClr val="black"/>
                </a:solidFill>
                <a:ea typeface="ＭＳ Ｐゴシック" pitchFamily="34" charset="-128"/>
                <a:cs typeface="Georgia" pitchFamily="18" charset="0"/>
              </a:rPr>
              <a:t>entitled. </a:t>
            </a:r>
            <a:endParaRPr lang="en-US" altLang="en-US" sz="8000" b="1" i="1" dirty="0">
              <a:solidFill>
                <a:prstClr val="black"/>
              </a:solidFill>
              <a:ea typeface="ＭＳ Ｐゴシック" pitchFamily="34" charset="-128"/>
              <a:cs typeface="Georgia" pitchFamily="18" charset="0"/>
            </a:endParaRPr>
          </a:p>
          <a:p>
            <a:pPr lvl="0" fontAlgn="base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defRPr/>
            </a:pPr>
            <a:r>
              <a:rPr lang="en-US" altLang="en-US" sz="8000" b="1" dirty="0">
                <a:solidFill>
                  <a:schemeClr val="accent2"/>
                </a:solidFill>
                <a:ea typeface="ＭＳ Ｐゴシック" pitchFamily="34" charset="-128"/>
                <a:cs typeface="Georgia" pitchFamily="18" charset="0"/>
              </a:rPr>
              <a:t>Eligibility</a:t>
            </a:r>
            <a:r>
              <a:rPr lang="en-US" altLang="en-US" sz="8000" dirty="0">
                <a:solidFill>
                  <a:prstClr val="black"/>
                </a:solidFill>
                <a:ea typeface="ＭＳ Ｐゴシック" pitchFamily="34" charset="-128"/>
                <a:cs typeface="Georgia" pitchFamily="18" charset="0"/>
              </a:rPr>
              <a:t> to open a claim: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8000" dirty="0"/>
              <a:t>Honorable or other than dishonorable discharge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8000" dirty="0"/>
              <a:t>A VA service-connected disability rating of 10% or more; or memorandum rating of 20%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8000" dirty="0">
                <a:latin typeface="Myraid Pro"/>
              </a:rPr>
              <a:t>Submit application at </a:t>
            </a:r>
            <a:r>
              <a:rPr lang="en-US" sz="8000" dirty="0">
                <a:hlinkClick r:id="rId2"/>
              </a:rPr>
              <a:t>Veteran Readiness And Employment (Chapter 31) | Veterans Affairs (va.gov)</a:t>
            </a:r>
            <a:endParaRPr lang="en-US" sz="8000" dirty="0"/>
          </a:p>
          <a:p>
            <a:pPr lvl="0" fontAlgn="base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defRPr/>
            </a:pPr>
            <a:r>
              <a:rPr lang="en-US" altLang="en-US" sz="8000" b="1" dirty="0">
                <a:solidFill>
                  <a:schemeClr val="accent2"/>
                </a:solidFill>
                <a:ea typeface="ＭＳ Ｐゴシック" pitchFamily="34" charset="-128"/>
                <a:cs typeface="Georgia" pitchFamily="18" charset="0"/>
              </a:rPr>
              <a:t>Entitlement</a:t>
            </a:r>
            <a:r>
              <a:rPr lang="en-US" altLang="en-US" sz="8000" dirty="0">
                <a:solidFill>
                  <a:prstClr val="black"/>
                </a:solidFill>
                <a:ea typeface="ＭＳ Ｐゴシック" pitchFamily="34" charset="-128"/>
                <a:cs typeface="Georgia" pitchFamily="18" charset="0"/>
              </a:rPr>
              <a:t> to VR&amp;E services is the claims decision made by Vocational Rehabilitation Counselor (VRC):</a:t>
            </a:r>
          </a:p>
          <a:p>
            <a:pPr lvl="1">
              <a:lnSpc>
                <a:spcPct val="120000"/>
              </a:lnSpc>
            </a:pPr>
            <a:r>
              <a:rPr lang="en-US" sz="8000" dirty="0"/>
              <a:t>Veteran has barriers to employability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8000" dirty="0"/>
              <a:t>The barriers are due substantially to his/her service-connected disability conditions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8000" dirty="0"/>
              <a:t>The Veteran must not have overcome the barriers by being suitably and stably employed or by having training/education/skills needed to qualify for suitable employment.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0" dirty="0"/>
              <a:t>For a Veteran rated 10%, additional criteria must be met (Serious Employment Handicap)</a:t>
            </a:r>
          </a:p>
          <a:p>
            <a:pPr marL="0" lvl="0" indent="0" fontAlgn="base">
              <a:spcAft>
                <a:spcPct val="0"/>
              </a:spcAft>
              <a:buNone/>
              <a:defRPr/>
            </a:pPr>
            <a:endParaRPr lang="en-US" altLang="en-US" sz="2000" dirty="0">
              <a:solidFill>
                <a:prstClr val="black"/>
              </a:solidFill>
              <a:latin typeface="Myraid Pro"/>
              <a:ea typeface="ＭＳ Ｐゴシック" pitchFamily="34" charset="-128"/>
              <a:cs typeface="Georgia" pitchFamily="18" charset="0"/>
            </a:endParaRPr>
          </a:p>
          <a:p>
            <a:pPr lvl="0" fontAlgn="base">
              <a:spcAft>
                <a:spcPct val="0"/>
              </a:spcAft>
              <a:defRPr/>
            </a:pPr>
            <a:endParaRPr lang="en-US" altLang="en-US" sz="2000" dirty="0">
              <a:solidFill>
                <a:prstClr val="black"/>
              </a:solidFill>
              <a:latin typeface="Myraid Pro"/>
              <a:ea typeface="ＭＳ Ｐゴシック" pitchFamily="34" charset="-128"/>
              <a:cs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530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CBE8B2-5F02-DF4D-8156-AE96B3C8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291305"/>
            <a:ext cx="11241289" cy="779463"/>
          </a:xfrm>
        </p:spPr>
        <p:txBody>
          <a:bodyPr/>
          <a:lstStyle/>
          <a:p>
            <a:pPr algn="ctr"/>
            <a:r>
              <a:rPr lang="en-US" dirty="0">
                <a:latin typeface="Myraid Pro"/>
              </a:rPr>
              <a:t>VR&amp;E Basic Eligibility Period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545DB0-4463-5A45-B800-D5EB22689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79" y="1191126"/>
            <a:ext cx="11096833" cy="4778159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en-US" altLang="en-US" sz="2400" b="1" dirty="0">
                <a:solidFill>
                  <a:prstClr val="black"/>
                </a:solidFill>
                <a:ea typeface="ＭＳ Ｐゴシック" pitchFamily="34" charset="-128"/>
                <a:cs typeface="Georgia" pitchFamily="18" charset="0"/>
              </a:rPr>
              <a:t>The law generally provides 12-year period of eligibility, beginning on the latter of these dates: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Date of separation from active duty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Date the Veteran was first notified of a compensable service-connected disability rating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Effective 01/05/2021, the 12-year eligibility period of eligibility does not apply to claimants who were discharged on or after January 1, 2013</a:t>
            </a:r>
            <a:endParaRPr lang="en-US" dirty="0">
              <a:solidFill>
                <a:srgbClr val="000000"/>
              </a:solidFill>
            </a:endParaRPr>
          </a:p>
          <a:p>
            <a:pPr marL="0" lvl="0" indent="0" fontAlgn="base">
              <a:spcAft>
                <a:spcPct val="0"/>
              </a:spcAft>
              <a:buNone/>
              <a:defRPr/>
            </a:pPr>
            <a:endParaRPr lang="en-US" altLang="en-US" sz="2000" dirty="0">
              <a:solidFill>
                <a:prstClr val="black"/>
              </a:solidFill>
              <a:latin typeface="Myraid Pro"/>
              <a:ea typeface="ＭＳ Ｐゴシック" pitchFamily="34" charset="-128"/>
              <a:cs typeface="Georgia" pitchFamily="18" charset="0"/>
            </a:endParaRPr>
          </a:p>
          <a:p>
            <a:pPr marL="0" lvl="0" indent="0" fontAlgn="base">
              <a:spcAft>
                <a:spcPct val="0"/>
              </a:spcAft>
              <a:buNone/>
              <a:defRPr/>
            </a:pPr>
            <a:endParaRPr lang="en-US" altLang="en-US" sz="2000" dirty="0">
              <a:solidFill>
                <a:prstClr val="black"/>
              </a:solidFill>
              <a:latin typeface="Myraid Pro"/>
              <a:ea typeface="ＭＳ Ｐゴシック" pitchFamily="34" charset="-128"/>
              <a:cs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808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A0DEB-FAEC-46E7-8733-49DAC8989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291305"/>
            <a:ext cx="11320802" cy="779463"/>
          </a:xfrm>
        </p:spPr>
        <p:txBody>
          <a:bodyPr/>
          <a:lstStyle/>
          <a:p>
            <a:pPr algn="ctr"/>
            <a:r>
              <a:rPr lang="en-US" dirty="0"/>
              <a:t>VR&amp;E Five Service Tracks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8B301-71CA-43A8-91F0-8A2B2881B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3" y="1070768"/>
            <a:ext cx="11033957" cy="5106195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u="sng" dirty="0"/>
              <a:t>Re-employment</a:t>
            </a:r>
          </a:p>
          <a:p>
            <a:pPr lvl="1"/>
            <a:r>
              <a:rPr lang="en-US" sz="1800" dirty="0"/>
              <a:t>Active Duty/Guard/Reservists requiring assistance to return to a previous employer</a:t>
            </a:r>
          </a:p>
          <a:p>
            <a:pPr lvl="2"/>
            <a:r>
              <a:rPr lang="en-US" sz="1600" i="1" dirty="0"/>
              <a:t>Consultation with employers, job accommodations, re-employment rights advice, case management</a:t>
            </a:r>
            <a:endParaRPr lang="en-US" sz="1600" dirty="0"/>
          </a:p>
          <a:p>
            <a:r>
              <a:rPr lang="en-US" sz="1800" b="1" u="sng" dirty="0"/>
              <a:t>Rapid Access to Employment</a:t>
            </a:r>
          </a:p>
          <a:p>
            <a:pPr lvl="1"/>
            <a:r>
              <a:rPr lang="en-US" sz="1800" dirty="0"/>
              <a:t>Veterans with established skills &amp; education in need of immediate employment assistance</a:t>
            </a:r>
          </a:p>
          <a:p>
            <a:pPr lvl="2"/>
            <a:r>
              <a:rPr lang="en-US" sz="1600" i="1" dirty="0"/>
              <a:t>Resume development, job search assistance, placement services, post-employment follow-up</a:t>
            </a:r>
            <a:endParaRPr lang="en-US" sz="1600" dirty="0"/>
          </a:p>
          <a:p>
            <a:r>
              <a:rPr lang="en-US" sz="1800" b="1" u="sng" dirty="0"/>
              <a:t>Employment through Long-Term Services</a:t>
            </a:r>
          </a:p>
          <a:p>
            <a:pPr lvl="1"/>
            <a:r>
              <a:rPr lang="en-US" sz="1800" dirty="0"/>
              <a:t>Veterans requiring skills training in order to obtain suitable employment</a:t>
            </a:r>
          </a:p>
          <a:p>
            <a:pPr lvl="2"/>
            <a:r>
              <a:rPr lang="en-US" sz="1600" i="1" dirty="0"/>
              <a:t>Internships/apprenticeships, On-the-Job Training, college/vocational/technical training; coverage of tuition, fees, books, supplies; monthly subsistence allowance; case management</a:t>
            </a:r>
            <a:endParaRPr lang="en-US" sz="1600" dirty="0"/>
          </a:p>
          <a:p>
            <a:r>
              <a:rPr lang="en-US" sz="1800" b="1" u="sng" dirty="0"/>
              <a:t>Self-Employment</a:t>
            </a:r>
          </a:p>
          <a:p>
            <a:pPr lvl="1"/>
            <a:r>
              <a:rPr lang="en-US" sz="1800" dirty="0"/>
              <a:t>Assist Veterans who have the desire and skills to start and operate a business</a:t>
            </a:r>
          </a:p>
          <a:p>
            <a:pPr lvl="2"/>
            <a:r>
              <a:rPr lang="en-US" sz="1600" i="1" dirty="0"/>
              <a:t>Help developing a business plan, analysis of business concept, training in small business operations/marketing/finances, and guidance in obtaining resources to implement the business plan</a:t>
            </a:r>
            <a:endParaRPr lang="en-US" sz="1600" dirty="0"/>
          </a:p>
          <a:p>
            <a:r>
              <a:rPr lang="en-US" sz="1800" b="1" u="sng" dirty="0"/>
              <a:t>Independent Living</a:t>
            </a:r>
          </a:p>
          <a:p>
            <a:pPr lvl="1"/>
            <a:r>
              <a:rPr lang="en-US" sz="1800" dirty="0"/>
              <a:t>Reserved for those not ready for employment, but in need of services to be more independent at home &amp; in the community</a:t>
            </a:r>
          </a:p>
          <a:p>
            <a:pPr lvl="2"/>
            <a:r>
              <a:rPr lang="en-US" sz="1600" i="1" dirty="0"/>
              <a:t>Acquiring assistive technology, independent living skills training, community-based support services, gaining increased             access within the home and community</a:t>
            </a:r>
          </a:p>
          <a:p>
            <a:pPr lvl="2"/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781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EE2E0-C6D3-47FA-8045-1FA3088E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291305"/>
            <a:ext cx="11294298" cy="779463"/>
          </a:xfrm>
        </p:spPr>
        <p:txBody>
          <a:bodyPr/>
          <a:lstStyle/>
          <a:p>
            <a:pPr algn="ctr"/>
            <a:r>
              <a:rPr lang="en-US" dirty="0">
                <a:latin typeface="Myraid Pro"/>
              </a:rPr>
              <a:t>VR&amp;E Services and Benefits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828F0-F1FF-4209-9FEC-B4670073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1287380"/>
            <a:ext cx="10788150" cy="48895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Wide array of services tailored to the individual, depends on needs and service track: vocational evaluation, career guidance and counseling, training/education, independent living, self-employment, employment assistance, etc.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Variety of training programs (college, trade school, certifications/licensure, OJT, NPWE, apprenticeship)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Payment of tuition, fees, books, required supplies plus a monthly subsistence allowance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Monthly allowance can be paid at the Post-9/11 GI Bill rate or BAH if eligible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Individualized case management with Vocational Rehabilitation Counselor (VRC)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u="sng" dirty="0"/>
              <a:t>VRC</a:t>
            </a:r>
            <a:r>
              <a:rPr lang="en-US" sz="2000" dirty="0"/>
              <a:t>s facilitate career planning, labor market analysis, coordination of medical referrals, and support to achieve successful completion of training and suitable employment.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u="sng" dirty="0"/>
              <a:t>Employment Coordinators</a:t>
            </a:r>
            <a:r>
              <a:rPr lang="en-US" sz="2000" dirty="0"/>
              <a:t> assist with job-seeking skills and placement.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Expanded medical care at VA Medical Centers (medical, dental, vision care) – especially relevant for Veterans who do not qualify for all services based on disability rating.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52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13162-73E3-4B21-8B99-A00A63BD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291305"/>
            <a:ext cx="10515600" cy="779463"/>
          </a:xfrm>
        </p:spPr>
        <p:txBody>
          <a:bodyPr/>
          <a:lstStyle/>
          <a:p>
            <a:pPr algn="ctr"/>
            <a:r>
              <a:rPr lang="en-US" dirty="0"/>
              <a:t>VR&amp;E Claim Progression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F9243-08A0-4A24-8D34-4F1644321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defTabSz="45720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Myriad Pro"/>
              </a:rPr>
              <a:t>Apply </a:t>
            </a:r>
          </a:p>
          <a:p>
            <a:pPr marL="0" lvl="0" indent="0" algn="ctr" defTabSz="457200">
              <a:lnSpc>
                <a:spcPct val="100000"/>
              </a:lnSpc>
              <a:spcBef>
                <a:spcPct val="20000"/>
              </a:spcBef>
              <a:buNone/>
            </a:pPr>
            <a:endParaRPr lang="en-US" sz="1800" dirty="0">
              <a:solidFill>
                <a:srgbClr val="000000"/>
              </a:solidFill>
              <a:latin typeface="Myriad Pro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Myriad Pro"/>
              </a:rPr>
              <a:t>Initial Evaluation</a:t>
            </a:r>
          </a:p>
          <a:p>
            <a:pPr marL="0" lvl="0" indent="0" algn="ctr" defTabSz="457200">
              <a:lnSpc>
                <a:spcPct val="100000"/>
              </a:lnSpc>
              <a:spcBef>
                <a:spcPct val="20000"/>
              </a:spcBef>
              <a:buNone/>
            </a:pPr>
            <a:endParaRPr lang="en-US" sz="1800" dirty="0">
              <a:solidFill>
                <a:srgbClr val="000000"/>
              </a:solidFill>
              <a:latin typeface="Myriad Pro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Myriad Pro"/>
              </a:rPr>
              <a:t>Entitlement Determination</a:t>
            </a:r>
          </a:p>
          <a:p>
            <a:pPr marL="0" lvl="0" indent="0" algn="ctr" defTabSz="457200">
              <a:lnSpc>
                <a:spcPct val="100000"/>
              </a:lnSpc>
              <a:spcBef>
                <a:spcPct val="20000"/>
              </a:spcBef>
              <a:buNone/>
            </a:pPr>
            <a:endParaRPr lang="en-US" sz="1800" dirty="0">
              <a:solidFill>
                <a:srgbClr val="000000"/>
              </a:solidFill>
              <a:latin typeface="Myriad Pro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Myriad Pro"/>
              </a:rPr>
              <a:t>Plan Development</a:t>
            </a:r>
          </a:p>
          <a:p>
            <a:pPr marL="0" lvl="0" indent="0" algn="ctr" defTabSz="457200">
              <a:lnSpc>
                <a:spcPct val="100000"/>
              </a:lnSpc>
              <a:spcBef>
                <a:spcPct val="20000"/>
              </a:spcBef>
              <a:buNone/>
            </a:pPr>
            <a:endParaRPr lang="en-US" sz="1800" dirty="0">
              <a:solidFill>
                <a:srgbClr val="000000"/>
              </a:solidFill>
              <a:latin typeface="Myriad Pro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Myriad Pro"/>
              </a:rPr>
              <a:t>Plan Service Delivery</a:t>
            </a:r>
          </a:p>
          <a:p>
            <a:pPr marL="0" lvl="0" indent="0" algn="ctr" defTabSz="457200">
              <a:lnSpc>
                <a:spcPct val="100000"/>
              </a:lnSpc>
              <a:spcBef>
                <a:spcPct val="20000"/>
              </a:spcBef>
              <a:buNone/>
            </a:pPr>
            <a:endParaRPr lang="en-US" sz="1800" dirty="0">
              <a:solidFill>
                <a:srgbClr val="000000"/>
              </a:solidFill>
              <a:latin typeface="Myriad Pro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Myriad Pro"/>
              </a:rPr>
              <a:t>Employment Services</a:t>
            </a:r>
          </a:p>
          <a:p>
            <a:pPr marL="0" lvl="0" indent="0" algn="ctr" defTabSz="457200">
              <a:lnSpc>
                <a:spcPct val="100000"/>
              </a:lnSpc>
              <a:spcBef>
                <a:spcPct val="20000"/>
              </a:spcBef>
              <a:buNone/>
            </a:pPr>
            <a:endParaRPr lang="en-US" sz="1800" dirty="0">
              <a:solidFill>
                <a:srgbClr val="000000"/>
              </a:solidFill>
              <a:latin typeface="Myriad Pro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Myriad Pro"/>
              </a:rPr>
              <a:t>Suitable Employment</a:t>
            </a:r>
          </a:p>
          <a:p>
            <a:endParaRPr lang="en-US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5C04ECE9-AF59-48F7-A366-E2BB6092682D}"/>
              </a:ext>
            </a:extLst>
          </p:cNvPr>
          <p:cNvSpPr/>
          <p:nvPr/>
        </p:nvSpPr>
        <p:spPr>
          <a:xfrm>
            <a:off x="5541790" y="1828800"/>
            <a:ext cx="198119" cy="304800"/>
          </a:xfrm>
          <a:prstGeom prst="downArrow">
            <a:avLst/>
          </a:prstGeom>
          <a:gradFill rotWithShape="1">
            <a:gsLst>
              <a:gs pos="0">
                <a:srgbClr val="C62630">
                  <a:tint val="100000"/>
                  <a:shade val="100000"/>
                  <a:satMod val="130000"/>
                </a:srgbClr>
              </a:gs>
              <a:gs pos="100000">
                <a:srgbClr val="C62630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6263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B7740EF4-9732-46C8-8687-333F34839E40}"/>
              </a:ext>
            </a:extLst>
          </p:cNvPr>
          <p:cNvSpPr/>
          <p:nvPr/>
        </p:nvSpPr>
        <p:spPr>
          <a:xfrm>
            <a:off x="5541789" y="2430043"/>
            <a:ext cx="198119" cy="304800"/>
          </a:xfrm>
          <a:prstGeom prst="downArrow">
            <a:avLst/>
          </a:prstGeom>
          <a:gradFill rotWithShape="1">
            <a:gsLst>
              <a:gs pos="0">
                <a:srgbClr val="C62630">
                  <a:tint val="100000"/>
                  <a:shade val="100000"/>
                  <a:satMod val="130000"/>
                </a:srgbClr>
              </a:gs>
              <a:gs pos="100000">
                <a:srgbClr val="C62630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6263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877E766-614A-4323-A926-1A5D222A3F80}"/>
              </a:ext>
            </a:extLst>
          </p:cNvPr>
          <p:cNvSpPr/>
          <p:nvPr/>
        </p:nvSpPr>
        <p:spPr>
          <a:xfrm>
            <a:off x="5539371" y="3073327"/>
            <a:ext cx="198119" cy="304800"/>
          </a:xfrm>
          <a:prstGeom prst="downArrow">
            <a:avLst/>
          </a:prstGeom>
          <a:gradFill rotWithShape="1">
            <a:gsLst>
              <a:gs pos="0">
                <a:srgbClr val="C62630">
                  <a:tint val="100000"/>
                  <a:shade val="100000"/>
                  <a:satMod val="130000"/>
                </a:srgbClr>
              </a:gs>
              <a:gs pos="100000">
                <a:srgbClr val="C62630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6263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D12A5994-C707-4714-80EA-90AA5969237F}"/>
              </a:ext>
            </a:extLst>
          </p:cNvPr>
          <p:cNvSpPr/>
          <p:nvPr/>
        </p:nvSpPr>
        <p:spPr>
          <a:xfrm>
            <a:off x="5539373" y="3716611"/>
            <a:ext cx="198119" cy="304800"/>
          </a:xfrm>
          <a:prstGeom prst="downArrow">
            <a:avLst/>
          </a:prstGeom>
          <a:gradFill rotWithShape="1">
            <a:gsLst>
              <a:gs pos="0">
                <a:srgbClr val="C62630">
                  <a:tint val="100000"/>
                  <a:shade val="100000"/>
                  <a:satMod val="130000"/>
                </a:srgbClr>
              </a:gs>
              <a:gs pos="100000">
                <a:srgbClr val="C62630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6263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4563B4E-F029-4447-BA52-98FBF96728D5}"/>
              </a:ext>
            </a:extLst>
          </p:cNvPr>
          <p:cNvSpPr/>
          <p:nvPr/>
        </p:nvSpPr>
        <p:spPr>
          <a:xfrm>
            <a:off x="5539372" y="4472745"/>
            <a:ext cx="198119" cy="304800"/>
          </a:xfrm>
          <a:prstGeom prst="downArrow">
            <a:avLst/>
          </a:prstGeom>
          <a:gradFill rotWithShape="1">
            <a:gsLst>
              <a:gs pos="0">
                <a:srgbClr val="C62630">
                  <a:tint val="100000"/>
                  <a:shade val="100000"/>
                  <a:satMod val="130000"/>
                </a:srgbClr>
              </a:gs>
              <a:gs pos="100000">
                <a:srgbClr val="C62630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6263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165BE8B-0601-40E9-9240-D78476E5FB07}"/>
              </a:ext>
            </a:extLst>
          </p:cNvPr>
          <p:cNvSpPr/>
          <p:nvPr/>
        </p:nvSpPr>
        <p:spPr>
          <a:xfrm>
            <a:off x="5579364" y="5049094"/>
            <a:ext cx="198119" cy="304800"/>
          </a:xfrm>
          <a:prstGeom prst="downArrow">
            <a:avLst/>
          </a:prstGeom>
          <a:gradFill rotWithShape="1">
            <a:gsLst>
              <a:gs pos="0">
                <a:srgbClr val="C62630">
                  <a:tint val="100000"/>
                  <a:shade val="100000"/>
                  <a:satMod val="130000"/>
                </a:srgbClr>
              </a:gs>
              <a:gs pos="100000">
                <a:srgbClr val="C62630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6263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89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45357-89C8-39DF-2DF0-6044DE259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Authorization and Invoicing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F8E8B-A8EF-7372-2B68-74830D8B8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1003177"/>
            <a:ext cx="11108766" cy="5344613"/>
          </a:xfrm>
        </p:spPr>
        <p:txBody>
          <a:bodyPr>
            <a:normAutofit lnSpcReduction="10000"/>
          </a:bodyPr>
          <a:lstStyle/>
          <a:p>
            <a:pPr marL="287338" lvl="1" indent="0">
              <a:buNone/>
            </a:pPr>
            <a:r>
              <a:rPr lang="en-US" sz="2800" b="1" dirty="0">
                <a:cs typeface="Arial" panose="020B0604020202020204" pitchFamily="34" charset="0"/>
              </a:rPr>
              <a:t>Authorizations</a:t>
            </a:r>
          </a:p>
          <a:p>
            <a:r>
              <a:rPr lang="en-US" sz="2400" dirty="0"/>
              <a:t>Authorizations are submitted to the training facility after a Vocational Rehabilitation Counselor (VRC) has received a signed plan from the Veteran and notifies the training facility that a Veteran is approved by the VA to attend and that VA is responsible for payment of tuition, fees, books and supplies</a:t>
            </a:r>
          </a:p>
          <a:p>
            <a:r>
              <a:rPr lang="en-US" sz="2400" dirty="0"/>
              <a:t>Always check to ensure the program information on the authorization matches the training program at the facility- Programs must be approved by the VRC before a Veteran can start or change their program (this includes minors and focus areas) – When in doubt always refer the Veteran to their VRC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b="1" dirty="0">
                <a:cs typeface="Arial" panose="020B0604020202020204" pitchFamily="34" charset="0"/>
              </a:rPr>
              <a:t>Invoices</a:t>
            </a:r>
          </a:p>
          <a:p>
            <a:r>
              <a:rPr lang="en-US" sz="2400" dirty="0"/>
              <a:t>Invoices must include an itemized break down of all fees and charges and include the Veteran’s signature for receipt of books and supplies</a:t>
            </a:r>
          </a:p>
          <a:p>
            <a:pPr marL="0" indent="0">
              <a:buNone/>
            </a:pPr>
            <a:r>
              <a:rPr lang="en-US" sz="2400" b="0" i="0" u="sng" strike="noStrike" baseline="0" dirty="0">
                <a:latin typeface="Calibri" panose="020F0502020204030204" pitchFamily="34" charset="0"/>
              </a:rPr>
              <a:t>Tungsten Support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- Phone: 1-877-489-6135</a:t>
            </a:r>
          </a:p>
          <a:p>
            <a:pPr marL="0" indent="0">
              <a:buNone/>
            </a:pPr>
            <a:r>
              <a:rPr lang="en-US" sz="2400" b="0" i="0" u="sng" strike="noStrike" baseline="0" dirty="0">
                <a:latin typeface="Calibri" panose="020F0502020204030204" pitchFamily="34" charset="0"/>
              </a:rPr>
              <a:t>VA Financial Services Center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- Phone: 1-877-353-9791 Email: </a:t>
            </a:r>
            <a:r>
              <a:rPr lang="en-US" sz="2400" b="0" i="0" u="none" strike="noStrike" baseline="0" dirty="0">
                <a:solidFill>
                  <a:srgbClr val="006FC0"/>
                </a:solidFill>
                <a:latin typeface="Calibri" panose="020F0502020204030204" pitchFamily="34" charset="0"/>
                <a:hlinkClick r:id="rId2"/>
              </a:rPr>
              <a:t>vafsccshd@va.gov</a:t>
            </a:r>
            <a:r>
              <a:rPr lang="en-US" sz="2400" b="0" i="0" u="none" strike="noStrike" baseline="0" dirty="0">
                <a:solidFill>
                  <a:srgbClr val="006FC0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7473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8FC9-2895-A182-DE8A-D231C3FA5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Memo Process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97911-2C9E-432E-5348-5FDF02AD4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1175658"/>
            <a:ext cx="10515600" cy="5001306"/>
          </a:xfrm>
        </p:spPr>
        <p:txBody>
          <a:bodyPr>
            <a:normAutofit fontScale="92500"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Credit memos must be submitted by the facility using IPPS via Tungsten     Network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Include an itemized invoice of amount to be returned</a:t>
            </a:r>
          </a:p>
          <a:p>
            <a:r>
              <a:rPr lang="en-US" dirty="0"/>
              <a:t>Credit memo is routed to the VRC, who validates, accepts and sends to Support Services Division (SSD) </a:t>
            </a:r>
          </a:p>
          <a:p>
            <a:r>
              <a:rPr lang="en-US" dirty="0"/>
              <a:t>SSD establishes the debt and sends a collection letter to the facility </a:t>
            </a:r>
          </a:p>
          <a:p>
            <a:r>
              <a:rPr lang="en-US" dirty="0"/>
              <a:t>Facility receives collection letter and sends payment via check to agent cashier and includes a copy of the debt letter with the check</a:t>
            </a:r>
          </a:p>
          <a:p>
            <a:r>
              <a:rPr lang="en-US" dirty="0"/>
              <a:t>Once received by Agent Cashier, it will be processed and debt is then offset</a:t>
            </a:r>
          </a:p>
          <a:p>
            <a:r>
              <a:rPr lang="en-US" dirty="0"/>
              <a:t>Inquiries (after 20 days) regarding receipt of payment go to: </a:t>
            </a:r>
            <a:r>
              <a:rPr lang="en-US" dirty="0">
                <a:hlinkClick r:id="rId2"/>
              </a:rPr>
              <a:t>SSD.VBAWIN@va.gov</a:t>
            </a:r>
            <a:r>
              <a:rPr lang="en-US" dirty="0"/>
              <a:t> with a copy to Christopher Moore at </a:t>
            </a:r>
            <a:r>
              <a:rPr lang="en-US" dirty="0">
                <a:hlinkClick r:id="rId3"/>
              </a:rPr>
              <a:t>christopher.t.moore@va.gov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26990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A Brand Colors">
      <a:dk1>
        <a:srgbClr val="000000"/>
      </a:dk1>
      <a:lt1>
        <a:srgbClr val="FFFFFF"/>
      </a:lt1>
      <a:dk2>
        <a:srgbClr val="003F71"/>
      </a:dk2>
      <a:lt2>
        <a:srgbClr val="DCDDDE"/>
      </a:lt2>
      <a:accent1>
        <a:srgbClr val="0083BE"/>
      </a:accent1>
      <a:accent2>
        <a:srgbClr val="C3262E"/>
      </a:accent2>
      <a:accent3>
        <a:srgbClr val="772432"/>
      </a:accent3>
      <a:accent4>
        <a:srgbClr val="F3CF45"/>
      </a:accent4>
      <a:accent5>
        <a:srgbClr val="598527"/>
      </a:accent5>
      <a:accent6>
        <a:srgbClr val="F7955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R&amp;E-Template-Presentation-16x9-FINAL" id="{F5454CE2-7372-C849-A4C7-F4D007202D35}" vid="{E83D7A00-CE3D-0349-88D4-9FB408278D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4c8ce7b-d2df-469d-b2c3-96f4c56193cb">
      <UserInfo>
        <DisplayName>Penko, Christine VBAWSAL</DisplayName>
        <AccountId>236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B7DEE3DAF7E04AACEE6523E98D20E4" ma:contentTypeVersion="9" ma:contentTypeDescription="Create a new document." ma:contentTypeScope="" ma:versionID="801bfec7cd72810980ad5e558fc76c10">
  <xsd:schema xmlns:xsd="http://www.w3.org/2001/XMLSchema" xmlns:xs="http://www.w3.org/2001/XMLSchema" xmlns:p="http://schemas.microsoft.com/office/2006/metadata/properties" xmlns:ns2="3139e30b-1a29-4697-8bbf-27f905bc8d02" xmlns:ns3="14c8ce7b-d2df-469d-b2c3-96f4c56193cb" targetNamespace="http://schemas.microsoft.com/office/2006/metadata/properties" ma:root="true" ma:fieldsID="0d66ac95b3d4d60a565b770cf68c4479" ns2:_="" ns3:_="">
    <xsd:import namespace="3139e30b-1a29-4697-8bbf-27f905bc8d02"/>
    <xsd:import namespace="14c8ce7b-d2df-469d-b2c3-96f4c56193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39e30b-1a29-4697-8bbf-27f905bc8d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c8ce7b-d2df-469d-b2c3-96f4c56193c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B77ACE-7E63-4A76-A060-EB093D51386E}">
  <ds:schemaRefs>
    <ds:schemaRef ds:uri="http://schemas.microsoft.com/office/2006/metadata/properties"/>
    <ds:schemaRef ds:uri="http://schemas.microsoft.com/office/infopath/2007/PartnerControls"/>
    <ds:schemaRef ds:uri="14c8ce7b-d2df-469d-b2c3-96f4c56193cb"/>
  </ds:schemaRefs>
</ds:datastoreItem>
</file>

<file path=customXml/itemProps2.xml><?xml version="1.0" encoding="utf-8"?>
<ds:datastoreItem xmlns:ds="http://schemas.openxmlformats.org/officeDocument/2006/customXml" ds:itemID="{40F9A502-395A-46D2-BD7E-11846A8CFE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508B5F-165A-464B-83F0-E0AA70CFD0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39e30b-1a29-4697-8bbf-27f905bc8d02"/>
    <ds:schemaRef ds:uri="14c8ce7b-d2df-469d-b2c3-96f4c56193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VR&amp;E PPT Template</Template>
  <TotalTime>1217</TotalTime>
  <Words>1772</Words>
  <Application>Microsoft Office PowerPoint</Application>
  <PresentationFormat>Widescreen</PresentationFormat>
  <Paragraphs>174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Courier New</vt:lpstr>
      <vt:lpstr>Myraid Pro</vt:lpstr>
      <vt:lpstr>Myriad Pro</vt:lpstr>
      <vt:lpstr>Source Sans Pro</vt:lpstr>
      <vt:lpstr>Source Sans Pro SemiBold</vt:lpstr>
      <vt:lpstr>Wingdings</vt:lpstr>
      <vt:lpstr>Office Theme</vt:lpstr>
      <vt:lpstr>Veteran Readiness  &amp; Employment (Formerly Vocational Rehabilitation &amp; Employment)</vt:lpstr>
      <vt:lpstr>Veteran Readiness &amp; Employment: What is It?</vt:lpstr>
      <vt:lpstr>Qualifying for VR&amp;E: Veterans</vt:lpstr>
      <vt:lpstr>VR&amp;E Basic Eligibility Period</vt:lpstr>
      <vt:lpstr>VR&amp;E Five Service Tracks</vt:lpstr>
      <vt:lpstr>VR&amp;E Services and Benefits</vt:lpstr>
      <vt:lpstr>VR&amp;E Claim Progression</vt:lpstr>
      <vt:lpstr>Authorization and Invoicing</vt:lpstr>
      <vt:lpstr>Credit Memo Process   </vt:lpstr>
      <vt:lpstr>Enrollment Certification Process</vt:lpstr>
      <vt:lpstr>Questions</vt:lpstr>
      <vt:lpstr>VR&amp;E Locations</vt:lpstr>
      <vt:lpstr>What is the PACT Act?</vt:lpstr>
      <vt:lpstr>Gulf War Era and Post-9/11 Eligibility</vt:lpstr>
      <vt:lpstr>Conditions Presumed to be Service-Connected</vt:lpstr>
      <vt:lpstr>When or How Should I File a Claim?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 Veteran Readiness &amp; Employment (VR&amp;E)</dc:title>
  <dc:creator>Brooks, Terrence S., VBAWSAL</dc:creator>
  <cp:lastModifiedBy>Braswell, Ellen, VBAWSAL</cp:lastModifiedBy>
  <cp:revision>84</cp:revision>
  <dcterms:created xsi:type="dcterms:W3CDTF">2020-09-14T14:59:53Z</dcterms:created>
  <dcterms:modified xsi:type="dcterms:W3CDTF">2023-03-15T14:39:05Z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0x01010005B7DEE3DAF7E04AACEE6523E98D20E4</vt:lpwstr>
  </property>
</Properties>
</file>